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943" autoAdjust="0"/>
  </p:normalViewPr>
  <p:slideViewPr>
    <p:cSldViewPr snapToGrid="0" snapToObjects="1">
      <p:cViewPr varScale="1">
        <p:scale>
          <a:sx n="81" d="100"/>
          <a:sy n="81" d="100"/>
        </p:scale>
        <p:origin x="2484"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0783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Good morning/afternoon everyone. Thank you for being here today. My name is Brice Waterman, and I'm excited to share my professional e-portfolio with you.</a:t>
            </a:r>
          </a:p>
          <a:p>
            <a:endParaRPr/>
          </a:p>
          <a:p>
            <a:r>
              <a:t>I hold a Bachelor of Science degree in Human Resource Management, and throughout this presentation, I'll walk you through my career journey, professional competencies, academic achievements, and my vision for the future of HR leadership.</a:t>
            </a:r>
          </a:p>
          <a:p>
            <a:endParaRPr/>
          </a:p>
          <a:p>
            <a:r>
              <a:t>This portfolio represents not just my academic accomplishments, but also my practical experience and strategic thinking in the field of human resources. Let's dive in.</a:t>
            </a:r>
          </a:p>
          <a:p>
            <a:endParaRPr/>
          </a:p>
        </p:txBody>
      </p:sp>
      <p:sp>
        <p:nvSpPr>
          <p:cNvPr id="4" name="Slide Number Placeholder 3"/>
          <p:cNvSpPr>
            <a:spLocks noGrp="1"/>
          </p:cNvSpPr>
          <p:nvPr>
            <p:ph type="sldNum" sz="quarter" idx="5"/>
          </p:nvPr>
        </p:nvSpPr>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dirty="0"/>
          </a:p>
          <a:p>
            <a:r>
              <a:rPr dirty="0"/>
              <a:t>My e-portfolio is organized into six key sections for easy navigation and comprehensive presentation of my professional capabilities.</a:t>
            </a:r>
          </a:p>
          <a:p>
            <a:endParaRPr dirty="0"/>
          </a:p>
          <a:p>
            <a:r>
              <a:rPr dirty="0"/>
              <a:t>Section one, About Me, provides my professional profile and biography, introducing who I am as an HR professional.</a:t>
            </a:r>
          </a:p>
          <a:p>
            <a:endParaRPr dirty="0"/>
          </a:p>
          <a:p>
            <a:r>
              <a:rPr dirty="0"/>
              <a:t>Section two covers my Career Goals, outlining my vision and objectives for professional growth.</a:t>
            </a:r>
          </a:p>
          <a:p>
            <a:endParaRPr dirty="0"/>
          </a:p>
          <a:p>
            <a:r>
              <a:rPr dirty="0"/>
              <a:t>Section three showcases my Academic Work, highlighting relevant coursework and achievements from my degree program.</a:t>
            </a:r>
          </a:p>
          <a:p>
            <a:endParaRPr dirty="0"/>
          </a:p>
          <a:p>
            <a:r>
              <a:rPr dirty="0"/>
              <a:t>Section four presents my Artifacts – concrete evidence of my competencies including the recruitment PLA, wellness program analysis, executive communication samples, and dispute resolution work.</a:t>
            </a:r>
          </a:p>
          <a:p>
            <a:endParaRPr dirty="0"/>
          </a:p>
          <a:p>
            <a:r>
              <a:rPr dirty="0"/>
              <a:t>Section five details my Skills and Certifications, documenting both technical and soft skills along with professional credentials.</a:t>
            </a:r>
          </a:p>
          <a:p>
            <a:endParaRPr dirty="0"/>
          </a:p>
          <a:p>
            <a:r>
              <a:rPr dirty="0"/>
              <a:t>Finally, section six provides Contact information for professional networking.</a:t>
            </a:r>
          </a:p>
          <a:p>
            <a:endParaRPr dirty="0"/>
          </a:p>
          <a:p>
            <a:r>
              <a:rPr dirty="0"/>
              <a:t>This structure creates an accessible, professional presentation of my HR expertise and career trajectory.</a:t>
            </a:r>
          </a:p>
          <a:p>
            <a:endParaRPr dirty="0"/>
          </a:p>
        </p:txBody>
      </p:sp>
      <p:sp>
        <p:nvSpPr>
          <p:cNvPr id="4" name="Slide Number Placeholder 3"/>
          <p:cNvSpPr>
            <a:spLocks noGrp="1"/>
          </p:cNvSpPr>
          <p:nvPr>
            <p:ph type="sldNum" sz="quarter" idx="5"/>
          </p:nvPr>
        </p:nvSpPr>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dirty="0"/>
          </a:p>
          <a:p>
            <a:r>
              <a:rPr dirty="0"/>
              <a:t>This overview slide provides a visual summary of my four portfolio artifacts.</a:t>
            </a:r>
          </a:p>
          <a:p>
            <a:endParaRPr dirty="0"/>
          </a:p>
          <a:p>
            <a:r>
              <a:rPr dirty="0"/>
              <a:t>Artifact one demonstrates my recruitment and staffing expertise through end-to-end talent acquisition, compliance knowledge, and strategic workforce planning capabilities.</a:t>
            </a:r>
          </a:p>
          <a:p>
            <a:endParaRPr dirty="0"/>
          </a:p>
          <a:p>
            <a:r>
              <a:rPr dirty="0"/>
              <a:t>Artifact two showcases my data-driven approach with the wellness program ROI analysis, featuring measurable outcomes: 35% absenteeism reduction, 88% retention rate, and 22% productivity increase.</a:t>
            </a:r>
          </a:p>
          <a:p>
            <a:endParaRPr dirty="0"/>
          </a:p>
          <a:p>
            <a:r>
              <a:rPr dirty="0"/>
              <a:t>Artifact three highlights my executive communication skills through strategic HR memos, stakeholder management, and budget planning documentation.</a:t>
            </a:r>
          </a:p>
          <a:p>
            <a:endParaRPr dirty="0"/>
          </a:p>
          <a:p>
            <a:r>
              <a:rPr dirty="0"/>
              <a:t>Artifact four presents my analytical capabilities through dispute resolution analysis, demonstrating legal compliance knowledge and the ability to provide strategic policy recommendations that balance organizational and employee interests.</a:t>
            </a:r>
          </a:p>
          <a:p>
            <a:endParaRPr dirty="0"/>
          </a:p>
          <a:p>
            <a:r>
              <a:rPr dirty="0"/>
              <a:t>Together, these artifacts provide comprehensive evidence of my readiness to contribute strategically as an HR Business Partner and my trajectory toward senior HR leadership roles.</a:t>
            </a:r>
          </a:p>
          <a:p>
            <a:endParaRPr dirty="0"/>
          </a:p>
        </p:txBody>
      </p:sp>
      <p:sp>
        <p:nvSpPr>
          <p:cNvPr id="4" name="Slide Number Placeholder 3"/>
          <p:cNvSpPr>
            <a:spLocks noGrp="1"/>
          </p:cNvSpPr>
          <p:nvPr>
            <p:ph type="sldNum" sz="quarter" idx="5"/>
          </p:nvPr>
        </p:nvSpPr>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dirty="0"/>
          </a:p>
          <a:p>
            <a:r>
              <a:rPr dirty="0"/>
              <a:t>My leadership philosophy is grounded in four core values that guide my approach to HR management.</a:t>
            </a:r>
          </a:p>
          <a:p>
            <a:endParaRPr dirty="0"/>
          </a:p>
          <a:p>
            <a:r>
              <a:rPr dirty="0"/>
              <a:t>First, people-first leadership. I believe employees are our greatest organizational asset. By investing in their growth, development, and well-being, we create engaged workforces that drive business success.</a:t>
            </a:r>
          </a:p>
          <a:p>
            <a:endParaRPr dirty="0"/>
          </a:p>
          <a:p>
            <a:r>
              <a:rPr dirty="0"/>
              <a:t>Second, data-driven decisions. I leverage HR analytics and metrics to inform strategy and demonstrate tangible business value. Numbers tell a story, and I use that story to influence executive decision-making.</a:t>
            </a:r>
          </a:p>
          <a:p>
            <a:endParaRPr dirty="0"/>
          </a:p>
          <a:p>
            <a:r>
              <a:rPr dirty="0"/>
              <a:t>Third, ethical practice. I maintain unwavering integrity, fairness, and compliance in all HR initiatives. Trust is the foundation of effective HR partnership, and ethical practice builds that trust with employees and leadership alike.</a:t>
            </a:r>
          </a:p>
          <a:p>
            <a:endParaRPr dirty="0"/>
          </a:p>
          <a:p>
            <a:r>
              <a:rPr dirty="0"/>
              <a:t>Finally, continuous improvement. I embrace change, innovation, and lifelong learning. The HR landscape is constantly evolving, and I stay ahead of industry trends to bring cutting-edge solutions to my organization.</a:t>
            </a:r>
          </a:p>
          <a:p>
            <a:endParaRPr dirty="0"/>
          </a:p>
          <a:p>
            <a:r>
              <a:rPr dirty="0"/>
              <a:t>These values define who I am as an HR professional and leader.</a:t>
            </a:r>
          </a:p>
          <a:p>
            <a:endParaRPr dirty="0"/>
          </a:p>
        </p:txBody>
      </p:sp>
      <p:sp>
        <p:nvSpPr>
          <p:cNvPr id="4" name="Slide Number Placeholder 3"/>
          <p:cNvSpPr>
            <a:spLocks noGrp="1"/>
          </p:cNvSpPr>
          <p:nvPr>
            <p:ph type="sldNum" sz="quarter" idx="5"/>
          </p:nvPr>
        </p:nvSpPr>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dirty="0"/>
          </a:p>
          <a:p>
            <a:r>
              <a:rPr dirty="0"/>
              <a:t>As I conclude this portfolio presentation, I want to share my vision for the future and my professional commitments.</a:t>
            </a:r>
          </a:p>
          <a:p>
            <a:endParaRPr dirty="0"/>
          </a:p>
          <a:p>
            <a:r>
              <a:rPr dirty="0"/>
              <a:t>I'm committed to continuing my advancement as a strategic HR Business Partner, serving as a trusted advisor to business leaders. I will pursue SHRM or HRCI professional certification to validate my expertise and stay current with industry standards.</a:t>
            </a:r>
          </a:p>
          <a:p>
            <a:endParaRPr dirty="0"/>
          </a:p>
          <a:p>
            <a:r>
              <a:rPr dirty="0"/>
              <a:t>I'm dedicated to driving organizational culture and employee engagement initiatives that create positive work environments and boost retention. I'll continue building data-driven HR strategies that deliver measurable ROI and speak the language of business.</a:t>
            </a:r>
          </a:p>
          <a:p>
            <a:endParaRPr dirty="0"/>
          </a:p>
          <a:p>
            <a:r>
              <a:rPr dirty="0"/>
              <a:t>I'm passionate about developing and mentoring emerging HR professionals, paying forward the knowledge and experience I've gained. And I'm committed to contributing to the evolution of modern HR practices, staying at the forefront of industry innovation.</a:t>
            </a:r>
          </a:p>
          <a:p>
            <a:endParaRPr dirty="0"/>
          </a:p>
          <a:p>
            <a:r>
              <a:rPr dirty="0"/>
              <a:t>In closing, I am ready to make strategic contributions to organizational success through innovative, ethical, and data-driven HR leadership. Thank you for reviewing my professional e-portfolio.</a:t>
            </a:r>
          </a:p>
          <a:p>
            <a:endParaRPr dirty="0"/>
          </a:p>
        </p:txBody>
      </p:sp>
      <p:sp>
        <p:nvSpPr>
          <p:cNvPr id="4" name="Slide Number Placeholder 3"/>
          <p:cNvSpPr>
            <a:spLocks noGrp="1"/>
          </p:cNvSpPr>
          <p:nvPr>
            <p:ph type="sldNum" sz="quarter" idx="5"/>
          </p:nvPr>
        </p:nvSpPr>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Thank you for taking the time to review my professional e-portfolio.</a:t>
            </a:r>
          </a:p>
          <a:p>
            <a:endParaRPr/>
          </a:p>
          <a:p>
            <a:r>
              <a:t>I appreciate the opportunity to share my academic achievements, professional competencies, and career vision with you.</a:t>
            </a:r>
          </a:p>
          <a:p>
            <a:endParaRPr/>
          </a:p>
          <a:p>
            <a:r>
              <a:t>I'm excited about the future of HR leadership and look forward to making strategic contributions to organizational success through innovative, data-driven, and people-centered HR practices.</a:t>
            </a:r>
          </a:p>
          <a:p>
            <a:endParaRPr/>
          </a:p>
          <a:p>
            <a:r>
              <a:t>If you'd like to connect or learn more about my work, please feel free to reach out via email or LinkedIn, or scan the QR code to visit my complete digital e-portfolio.</a:t>
            </a:r>
          </a:p>
          <a:p>
            <a:endParaRPr/>
          </a:p>
          <a:p>
            <a:r>
              <a:t>Thank you again, and I look forward to future opportunities to collaborate and grow in the HR profession.</a:t>
            </a:r>
          </a:p>
          <a:p>
            <a:endParaRPr/>
          </a:p>
        </p:txBody>
      </p:sp>
      <p:sp>
        <p:nvSpPr>
          <p:cNvPr id="4" name="Slide Number Placeholder 3"/>
          <p:cNvSpPr>
            <a:spLocks noGrp="1"/>
          </p:cNvSpPr>
          <p:nvPr>
            <p:ph type="sldNum" sz="quarter" idx="5"/>
          </p:nvPr>
        </p:nvSpPr>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As a current HR Business Partner, I bring a comprehensive skill set that spans strategic consultation and operational excellence.</a:t>
            </a:r>
          </a:p>
          <a:p>
            <a:endParaRPr/>
          </a:p>
          <a:p>
            <a:r>
              <a:t>My core competencies include strategic workforce planning, where I partner with business leaders to align HR initiatives with organizational goals. I specialize in talent acquisition and employer branding, ensuring we attract top talent while building a strong employee value proposition.</a:t>
            </a:r>
          </a:p>
          <a:p>
            <a:endParaRPr/>
          </a:p>
          <a:p>
            <a:r>
              <a:t>I'm experienced in employee relations and engagement strategies, focusing on creating positive workplace cultures. My expertise in conflict resolution and performance management helps drive organizational effectiveness.</a:t>
            </a:r>
          </a:p>
          <a:p>
            <a:endParaRPr/>
          </a:p>
          <a:p>
            <a:r>
              <a:t>Additionally, I leverage HR analytics for data-driven decision making and maintain strong knowledge of employment law and compliance requirements including EEOC, ADA, and OFCCP regulations.</a:t>
            </a:r>
          </a:p>
          <a:p>
            <a:endParaRPr/>
          </a:p>
          <a:p>
            <a:r>
              <a:t>These competencies position me to make strategic contributions to organizational success.</a:t>
            </a:r>
          </a:p>
          <a:p>
            <a:endParaRPr/>
          </a:p>
        </p:txBody>
      </p:sp>
      <p:sp>
        <p:nvSpPr>
          <p:cNvPr id="4" name="Slide Number Placeholder 3"/>
          <p:cNvSpPr>
            <a:spLocks noGrp="1"/>
          </p:cNvSpPr>
          <p:nvPr>
            <p:ph type="sldNum" sz="quarter" idx="5"/>
          </p:nvPr>
        </p:nvSpPr>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dirty="0"/>
          </a:p>
          <a:p>
            <a:r>
              <a:rPr dirty="0"/>
              <a:t>Let me share my career objectives and growth trajectory.</a:t>
            </a:r>
          </a:p>
          <a:p>
            <a:endParaRPr dirty="0"/>
          </a:p>
          <a:p>
            <a:r>
              <a:rPr dirty="0"/>
              <a:t>Currently serving as an HR Business Partner, my near-term goals over the next 2-4 years include advancing to a Senior HR Business Partner or HR Manager position. I'm focused on leading cross-functional HR transformation initiatives that drive organizational effectiveness. I'm also developing deeper expertise in organizational development and change management, and I plan to obtain my SHRM-CP or HRCI certification to further validate my professional knowledge.</a:t>
            </a:r>
          </a:p>
          <a:p>
            <a:endParaRPr dirty="0"/>
          </a:p>
          <a:p>
            <a:r>
              <a:rPr dirty="0"/>
              <a:t>Looking 5-10 years ahead, my long-term vision is to achieve an HR Director, VP of HR, or Chief Human Resources Officer position. In this capacity, I want to shape organizational culture and strategic direction at the executive level, build scalable and innovative HR infrastructure, and mentor the next generation of HR professionals.</a:t>
            </a:r>
          </a:p>
          <a:p>
            <a:endParaRPr dirty="0"/>
          </a:p>
          <a:p>
            <a:r>
              <a:rPr dirty="0"/>
              <a:t>This progression reflects my commitment to continuous growth and my ambition to make strategic contributions to organizational success at the highest levels.</a:t>
            </a:r>
          </a:p>
          <a:p>
            <a:endParaRPr dirty="0"/>
          </a:p>
        </p:txBody>
      </p:sp>
      <p:sp>
        <p:nvSpPr>
          <p:cNvPr id="4" name="Slide Number Placeholder 3"/>
          <p:cNvSpPr>
            <a:spLocks noGrp="1"/>
          </p:cNvSpPr>
          <p:nvPr>
            <p:ph type="sldNum" sz="quarter" idx="5"/>
          </p:nvPr>
        </p:nvSpPr>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The first artifact showcases my expertise in recruitment and staffing through my HRMT419 Prior Learning Assessment.</a:t>
            </a:r>
          </a:p>
          <a:p>
            <a:endParaRPr/>
          </a:p>
          <a:p>
            <a:r>
              <a:t>This comprehensive project demonstrates my competency in managing the end-to-end recruitment lifecycle, from workforce planning to onboarding. I've developed deep knowledge of compliance requirements including EEOC, ADA, and OFCCP regulations, ensuring all hiring practices meet legal standards.</a:t>
            </a:r>
          </a:p>
          <a:p>
            <a:endParaRPr/>
          </a:p>
          <a:p>
            <a:r>
              <a:t>My strategic approach to workforce planning includes candidate sourcing strategies, interview design, and behavioral assessment techniques that identify the best talent fit for organizational needs.</a:t>
            </a:r>
          </a:p>
          <a:p>
            <a:endParaRPr/>
          </a:p>
          <a:p>
            <a:r>
              <a:t>This artifact reflects real-world application of recruitment best practices and my ability to build effective talent acquisition strategies.</a:t>
            </a:r>
          </a:p>
          <a:p>
            <a:endParaRPr/>
          </a:p>
        </p:txBody>
      </p:sp>
      <p:sp>
        <p:nvSpPr>
          <p:cNvPr id="4" name="Slide Number Placeholder 3"/>
          <p:cNvSpPr>
            <a:spLocks noGrp="1"/>
          </p:cNvSpPr>
          <p:nvPr>
            <p:ph type="sldNum" sz="quarter" idx="5"/>
          </p:nvPr>
        </p:nvSpPr>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This artifact demonstrates my ability to design and analyze strategic HR programs that deliver measurable business results.</a:t>
            </a:r>
          </a:p>
          <a:p>
            <a:endParaRPr/>
          </a:p>
          <a:p>
            <a:r>
              <a:t>I developed a comprehensive mental health and wellness program analysis that showcases impressive ROI metrics: a 35% reduction in employee absenteeism, an 88% retention rate, and a 22% increase in productivity.</a:t>
            </a:r>
          </a:p>
          <a:p>
            <a:endParaRPr/>
          </a:p>
          <a:p>
            <a:r>
              <a:t>This project exemplifies my data-driven approach to HR strategy. I didn't just design a wellness program – I built a business case with quantifiable metrics that speak directly to executive decision-makers.</a:t>
            </a:r>
          </a:p>
          <a:p>
            <a:endParaRPr/>
          </a:p>
          <a:p>
            <a:r>
              <a:t>This work demonstrates my ability to align HR initiatives with organizational outcomes, translating people strategies into financial impact that matters to the C-suite.</a:t>
            </a:r>
          </a:p>
          <a:p>
            <a:endParaRPr/>
          </a:p>
        </p:txBody>
      </p:sp>
      <p:sp>
        <p:nvSpPr>
          <p:cNvPr id="4" name="Slide Number Placeholder 3"/>
          <p:cNvSpPr>
            <a:spLocks noGrp="1"/>
          </p:cNvSpPr>
          <p:nvPr>
            <p:ph type="sldNum" sz="quarter" idx="5"/>
          </p:nvPr>
        </p:nvSpPr>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Artifact three highlights my executive communication and strategic planning capabilities through a comprehensive management communications project.</a:t>
            </a:r>
          </a:p>
          <a:p>
            <a:endParaRPr/>
          </a:p>
          <a:p>
            <a:r>
              <a:t>This strategic HR memo demonstrates my ability to communicate complex HR initiatives to C-level executives in clear, compelling terms. I've developed skills in crafting executive-level business communications that drive decision-making.</a:t>
            </a:r>
          </a:p>
          <a:p>
            <a:endParaRPr/>
          </a:p>
          <a:p>
            <a:r>
              <a:t>The project showcases my competency in presenting strategic HR recommendations, managing cross-functional leadership initiatives, and developing budget plans with resource allocation strategies.</a:t>
            </a:r>
          </a:p>
          <a:p>
            <a:endParaRPr/>
          </a:p>
          <a:p>
            <a:r>
              <a:t>Effective communication is critical for HR Business Partners, and this artifact proves my ability to influence stakeholders and gain buy-in for strategic HR initiatives at the executive level.</a:t>
            </a:r>
          </a:p>
          <a:p>
            <a:endParaRPr/>
          </a:p>
        </p:txBody>
      </p:sp>
      <p:sp>
        <p:nvSpPr>
          <p:cNvPr id="4" name="Slide Number Placeholder 3"/>
          <p:cNvSpPr>
            <a:spLocks noGrp="1"/>
          </p:cNvSpPr>
          <p:nvPr>
            <p:ph type="sldNum" sz="quarter" idx="5"/>
          </p:nvPr>
        </p:nvSpPr>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The fourth artifact showcases my analytical and strategic decision-making abilities through a comprehensive dispute resolution analysis.</a:t>
            </a:r>
          </a:p>
          <a:p>
            <a:endParaRPr/>
          </a:p>
          <a:p>
            <a:r>
              <a:t>In this HRMT411 project, I evaluated mandatory arbitration in employment agreements, analyzing the pros and cons of arbitration versus litigation. I assessed the legal framework under the Federal Arbitration Act and examined enforceability of arbitration clauses.</a:t>
            </a:r>
          </a:p>
          <a:p>
            <a:endParaRPr/>
          </a:p>
          <a:p>
            <a:r>
              <a:t>Critically, I didn't just present facts – I provided strategic recommendations for decision-makers. I recommended a modified arbitration policy that balances cost savings with employee trust and organizational reputation.</a:t>
            </a:r>
          </a:p>
          <a:p>
            <a:endParaRPr/>
          </a:p>
          <a:p>
            <a:r>
              <a:t>This demonstrates my ability to analyze complex legal and HR issues, consider multiple stakeholder perspectives, and present actionable solutions that align with organizational goals and values.</a:t>
            </a:r>
          </a:p>
          <a:p>
            <a:endParaRPr/>
          </a:p>
        </p:txBody>
      </p:sp>
      <p:sp>
        <p:nvSpPr>
          <p:cNvPr id="4" name="Slide Number Placeholder 3"/>
          <p:cNvSpPr>
            <a:spLocks noGrp="1"/>
          </p:cNvSpPr>
          <p:nvPr>
            <p:ph type="sldNum" sz="quarter" idx="5"/>
          </p:nvPr>
        </p:nvSpPr>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dirty="0"/>
          </a:p>
          <a:p>
            <a:r>
              <a:rPr dirty="0"/>
              <a:t>This slide synthesizes how my academic coursework has integrated with real-world HR practice.</a:t>
            </a:r>
          </a:p>
          <a:p>
            <a:endParaRPr dirty="0"/>
          </a:p>
          <a:p>
            <a:r>
              <a:rPr dirty="0"/>
              <a:t>Throughout my degree program, I've developed five core competencies that define my professional approach. First, strategic thinking – the ability to align HR initiatives with broader business objectives, ensuring people strategies drive organizational success.</a:t>
            </a:r>
          </a:p>
          <a:p>
            <a:endParaRPr dirty="0"/>
          </a:p>
          <a:p>
            <a:r>
              <a:rPr dirty="0"/>
              <a:t>Second, data analytics – I use HR metrics and analytics to demonstrate ROI and make evidence-based decisions that resonate with executive leadership.</a:t>
            </a:r>
          </a:p>
          <a:p>
            <a:endParaRPr dirty="0"/>
          </a:p>
          <a:p>
            <a:r>
              <a:rPr dirty="0"/>
              <a:t>Third, ethical leadership – I balance organizational needs with employee welfare, ensuring fairness and compliance while driving business results.</a:t>
            </a:r>
          </a:p>
          <a:p>
            <a:endParaRPr dirty="0"/>
          </a:p>
          <a:p>
            <a:r>
              <a:rPr dirty="0"/>
              <a:t>Fourth, professional communication – I've honed my ability to influence stakeholders across all levels, from front-line employees to C-suite executives.</a:t>
            </a:r>
          </a:p>
          <a:p>
            <a:endParaRPr dirty="0"/>
          </a:p>
          <a:p>
            <a:r>
              <a:rPr dirty="0"/>
              <a:t>Finally, lifelong learning – I'm committed to continuous professional development, staying current with industry trends, best practices, and emerging HR technologies.</a:t>
            </a:r>
          </a:p>
          <a:p>
            <a:endParaRPr dirty="0"/>
          </a:p>
        </p:txBody>
      </p:sp>
      <p:sp>
        <p:nvSpPr>
          <p:cNvPr id="4" name="Slide Number Placeholder 3"/>
          <p:cNvSpPr>
            <a:spLocks noGrp="1"/>
          </p:cNvSpPr>
          <p:nvPr>
            <p:ph type="sldNum" sz="quarter" idx="5"/>
          </p:nvPr>
        </p:nvSpPr>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dirty="0"/>
          </a:p>
          <a:p>
            <a:r>
              <a:rPr dirty="0"/>
              <a:t>This skills matrix provides a comprehensive view of my technical and soft skill competencies.</a:t>
            </a:r>
          </a:p>
          <a:p>
            <a:endParaRPr dirty="0"/>
          </a:p>
          <a:p>
            <a:r>
              <a:rPr dirty="0"/>
              <a:t>On the technical side, I'm proficient in major HRIS systems including Workday and SAP SuccessFactors. I have strong capabilities in HR analytics and reporting, using data to drive insights. I'm experienced with applicant tracking systems, performance management software, and workforce planning tools. My compliance and legal knowledge ensures all HR initiatives meet regulatory requirements.</a:t>
            </a:r>
          </a:p>
          <a:p>
            <a:endParaRPr dirty="0"/>
          </a:p>
          <a:p>
            <a:r>
              <a:rPr dirty="0"/>
              <a:t>On the leadership and soft skills side, I excel at strategic business partnership, serving as a trusted advisor to business leaders. I'm skilled in change management, guiding organizations through transitions. My conflict resolution abilities help maintain positive employee relations.</a:t>
            </a:r>
          </a:p>
          <a:p>
            <a:endParaRPr dirty="0"/>
          </a:p>
          <a:p>
            <a:r>
              <a:rPr dirty="0"/>
              <a:t>I communicate effectively with executives, develop talent at all levels, and leverage emotional intelligence to build strong relationships and navigate complex interpersonal dynamics.</a:t>
            </a:r>
          </a:p>
          <a:p>
            <a:endParaRPr dirty="0"/>
          </a:p>
          <a:p>
            <a:r>
              <a:rPr dirty="0"/>
              <a:t>This combination of technical expertise and interpersonal skills positions me to make strategic contributions as an HR Business Partner.</a:t>
            </a:r>
          </a:p>
          <a:p>
            <a:endParaRPr dirty="0"/>
          </a:p>
        </p:txBody>
      </p:sp>
      <p:sp>
        <p:nvSpPr>
          <p:cNvPr id="4" name="Slide Number Placeholder 3"/>
          <p:cNvSpPr>
            <a:spLocks noGrp="1"/>
          </p:cNvSpPr>
          <p:nvPr>
            <p:ph type="sldNum" sz="quarter" idx="5"/>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1/8/2026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mailto:brpw07@gmail.com"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hyperlink" Target="https://www.brice-waterm-hr-e-portfolio.org/" TargetMode="External"/><Relationship Id="rId4" Type="http://schemas.openxmlformats.org/officeDocument/2006/relationships/hyperlink" Target="https://www.linkedin.com/in/brice-waterman7/"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1F3A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p:cNvSpPr txBox="1"/>
          <p:nvPr/>
        </p:nvSpPr>
        <p:spPr>
          <a:xfrm>
            <a:off x="914400" y="2286000"/>
            <a:ext cx="7315200" cy="914400"/>
          </a:xfrm>
          <a:prstGeom prst="rect">
            <a:avLst/>
          </a:prstGeom>
          <a:noFill/>
        </p:spPr>
        <p:txBody>
          <a:bodyPr wrap="none">
            <a:spAutoFit/>
          </a:bodyPr>
          <a:lstStyle/>
          <a:p>
            <a:pPr algn="ctr">
              <a:defRPr sz="5400" b="1">
                <a:solidFill>
                  <a:srgbClr val="FFFFFF"/>
                </a:solidFill>
              </a:defRPr>
            </a:pPr>
            <a:r>
              <a:t>Professional E-Portfolio</a:t>
            </a:r>
          </a:p>
        </p:txBody>
      </p:sp>
      <p:sp>
        <p:nvSpPr>
          <p:cNvPr id="4" name="TextBox 3"/>
          <p:cNvSpPr txBox="1"/>
          <p:nvPr/>
        </p:nvSpPr>
        <p:spPr>
          <a:xfrm>
            <a:off x="914400" y="3383280"/>
            <a:ext cx="7315200" cy="731520"/>
          </a:xfrm>
          <a:prstGeom prst="rect">
            <a:avLst/>
          </a:prstGeom>
          <a:noFill/>
        </p:spPr>
        <p:txBody>
          <a:bodyPr wrap="none">
            <a:spAutoFit/>
          </a:bodyPr>
          <a:lstStyle/>
          <a:p>
            <a:pPr algn="ctr">
              <a:defRPr sz="3600">
                <a:solidFill>
                  <a:srgbClr val="008080"/>
                </a:solidFill>
              </a:defRPr>
            </a:pPr>
            <a:r>
              <a:t>Brice Waterman</a:t>
            </a:r>
          </a:p>
        </p:txBody>
      </p:sp>
      <p:sp>
        <p:nvSpPr>
          <p:cNvPr id="5" name="TextBox 4"/>
          <p:cNvSpPr txBox="1"/>
          <p:nvPr/>
        </p:nvSpPr>
        <p:spPr>
          <a:xfrm>
            <a:off x="914400" y="4297680"/>
            <a:ext cx="7315200" cy="548640"/>
          </a:xfrm>
          <a:prstGeom prst="rect">
            <a:avLst/>
          </a:prstGeom>
          <a:noFill/>
        </p:spPr>
        <p:txBody>
          <a:bodyPr wrap="none">
            <a:spAutoFit/>
          </a:bodyPr>
          <a:lstStyle/>
          <a:p>
            <a:pPr algn="ctr">
              <a:defRPr sz="2400">
                <a:solidFill>
                  <a:srgbClr val="FFFFFF"/>
                </a:solidFill>
              </a:defRPr>
            </a:pPr>
            <a:r>
              <a:t>Bachelor of Science in Human Resource Management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74320"/>
            <a:ext cx="8229600" cy="640080"/>
          </a:xfrm>
          <a:prstGeom prst="rect">
            <a:avLst/>
          </a:prstGeom>
          <a:noFill/>
        </p:spPr>
        <p:txBody>
          <a:bodyPr wrap="none">
            <a:spAutoFit/>
          </a:bodyPr>
          <a:lstStyle/>
          <a:p>
            <a:pPr>
              <a:defRPr sz="3600" b="1">
                <a:solidFill>
                  <a:srgbClr val="1F3A60"/>
                </a:solidFill>
              </a:defRPr>
            </a:pPr>
            <a:r>
              <a:rPr lang="en-US"/>
              <a:t>E-Portfolio Structure &amp; Organization</a:t>
            </a:r>
          </a:p>
        </p:txBody>
      </p:sp>
      <p:sp>
        <p:nvSpPr>
          <p:cNvPr id="3" name="TextBox 2"/>
          <p:cNvSpPr txBox="1"/>
          <p:nvPr/>
        </p:nvSpPr>
        <p:spPr>
          <a:xfrm>
            <a:off x="271028" y="1554480"/>
            <a:ext cx="4114800" cy="5029200"/>
          </a:xfrm>
          <a:prstGeom prst="rect">
            <a:avLst/>
          </a:prstGeom>
          <a:noFill/>
        </p:spPr>
        <p:txBody>
          <a:bodyPr wrap="square">
            <a:spAutoFit/>
          </a:bodyPr>
          <a:lstStyle/>
          <a:p>
            <a:pPr>
              <a:spcAft>
                <a:spcPts val="1000"/>
              </a:spcAft>
              <a:defRPr sz="2000" b="1">
                <a:solidFill>
                  <a:srgbClr val="1F3A60"/>
                </a:solidFill>
              </a:defRPr>
            </a:pPr>
            <a:r>
              <a:rPr lang="en-US" dirty="0"/>
              <a:t>Portfolio Sections:</a:t>
            </a:r>
          </a:p>
          <a:p>
            <a:pPr>
              <a:spcAft>
                <a:spcPts val="1000"/>
              </a:spcAft>
              <a:defRPr sz="1600"/>
            </a:pPr>
            <a:r>
              <a:rPr lang="en-US" dirty="0"/>
              <a:t>1. About Me - Professional profile &amp; biography</a:t>
            </a:r>
          </a:p>
          <a:p>
            <a:pPr>
              <a:spcAft>
                <a:spcPts val="1000"/>
              </a:spcAft>
              <a:defRPr sz="1600"/>
            </a:pPr>
            <a:r>
              <a:rPr lang="en-US" dirty="0"/>
              <a:t>2. Career Goals - Vision and objectives</a:t>
            </a:r>
          </a:p>
          <a:p>
            <a:pPr>
              <a:spcAft>
                <a:spcPts val="1000"/>
              </a:spcAft>
              <a:defRPr sz="1600"/>
            </a:pPr>
            <a:r>
              <a:rPr lang="en-US" dirty="0"/>
              <a:t>3. Academic Work - Coursework &amp; achievements</a:t>
            </a:r>
          </a:p>
          <a:p>
            <a:pPr>
              <a:spcAft>
                <a:spcPts val="1000"/>
              </a:spcAft>
              <a:defRPr sz="1600"/>
            </a:pPr>
            <a:r>
              <a:rPr lang="en-US" dirty="0"/>
              <a:t>4. Artifacts - Evidence of competencies</a:t>
            </a:r>
          </a:p>
          <a:p>
            <a:pPr>
              <a:spcAft>
                <a:spcPts val="1000"/>
              </a:spcAft>
              <a:defRPr sz="1600"/>
            </a:pPr>
            <a:r>
              <a:rPr lang="en-US" dirty="0"/>
              <a:t>5. Skills &amp; Certifications - Professional credentials</a:t>
            </a:r>
          </a:p>
          <a:p>
            <a:pPr>
              <a:spcAft>
                <a:spcPts val="1000"/>
              </a:spcAft>
              <a:defRPr sz="1600"/>
            </a:pPr>
            <a:r>
              <a:rPr lang="en-US" dirty="0"/>
              <a:t>6. Contact - Professional networking information</a:t>
            </a:r>
          </a:p>
        </p:txBody>
      </p:sp>
      <p:pic>
        <p:nvPicPr>
          <p:cNvPr id="5" name="Picture 4">
            <a:extLst>
              <a:ext uri="{FF2B5EF4-FFF2-40B4-BE49-F238E27FC236}">
                <a16:creationId xmlns:a16="http://schemas.microsoft.com/office/drawing/2014/main" id="{854B6815-48E6-BC37-1BB9-6CFF6345D41B}"/>
              </a:ext>
            </a:extLst>
          </p:cNvPr>
          <p:cNvPicPr>
            <a:picLocks noChangeAspect="1"/>
          </p:cNvPicPr>
          <p:nvPr/>
        </p:nvPicPr>
        <p:blipFill>
          <a:blip r:embed="rId3"/>
          <a:stretch>
            <a:fillRect/>
          </a:stretch>
        </p:blipFill>
        <p:spPr>
          <a:xfrm>
            <a:off x="4385828" y="2101138"/>
            <a:ext cx="4758172" cy="265572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74320"/>
            <a:ext cx="8229600" cy="640080"/>
          </a:xfrm>
          <a:prstGeom prst="rect">
            <a:avLst/>
          </a:prstGeom>
          <a:noFill/>
        </p:spPr>
        <p:txBody>
          <a:bodyPr wrap="none">
            <a:spAutoFit/>
          </a:bodyPr>
          <a:lstStyle/>
          <a:p>
            <a:pPr>
              <a:defRPr sz="3600" b="1">
                <a:solidFill>
                  <a:srgbClr val="1F3A60"/>
                </a:solidFill>
              </a:defRPr>
            </a:pPr>
            <a:r>
              <a:t>E-Portfolio Artifacts Overview</a:t>
            </a:r>
          </a:p>
        </p:txBody>
      </p:sp>
      <p:sp>
        <p:nvSpPr>
          <p:cNvPr id="3" name="TextBox 2"/>
          <p:cNvSpPr txBox="1"/>
          <p:nvPr/>
        </p:nvSpPr>
        <p:spPr>
          <a:xfrm>
            <a:off x="914400" y="1188720"/>
            <a:ext cx="3474720" cy="769441"/>
          </a:xfrm>
          <a:prstGeom prst="rect">
            <a:avLst/>
          </a:prstGeom>
          <a:noFill/>
        </p:spPr>
        <p:txBody>
          <a:bodyPr wrap="square">
            <a:spAutoFit/>
          </a:bodyPr>
          <a:lstStyle/>
          <a:p>
            <a:pPr>
              <a:defRPr sz="1800" b="1">
                <a:solidFill>
                  <a:srgbClr val="2980B9"/>
                </a:solidFill>
              </a:defRPr>
            </a:pPr>
            <a:r>
              <a:rPr dirty="0"/>
              <a:t>1. Recruitment &amp; Staffing</a:t>
            </a:r>
          </a:p>
          <a:p>
            <a:pPr>
              <a:defRPr sz="1300"/>
            </a:pPr>
            <a:r>
              <a:rPr dirty="0"/>
              <a:t>End-to-end talent acquisition, compliance, strategic workforce planning</a:t>
            </a:r>
          </a:p>
        </p:txBody>
      </p:sp>
      <p:sp>
        <p:nvSpPr>
          <p:cNvPr id="4" name="TextBox 3"/>
          <p:cNvSpPr txBox="1"/>
          <p:nvPr/>
        </p:nvSpPr>
        <p:spPr>
          <a:xfrm>
            <a:off x="4389120" y="1087551"/>
            <a:ext cx="3336868" cy="969496"/>
          </a:xfrm>
          <a:prstGeom prst="rect">
            <a:avLst/>
          </a:prstGeom>
          <a:noFill/>
        </p:spPr>
        <p:txBody>
          <a:bodyPr wrap="square">
            <a:spAutoFit/>
          </a:bodyPr>
          <a:lstStyle/>
          <a:p>
            <a:pPr>
              <a:defRPr sz="1800" b="1">
                <a:solidFill>
                  <a:srgbClr val="2ECC71"/>
                </a:solidFill>
              </a:defRPr>
            </a:pPr>
            <a:r>
              <a:rPr dirty="0"/>
              <a:t>2. Wellness Program ROI</a:t>
            </a:r>
          </a:p>
          <a:p>
            <a:pPr>
              <a:defRPr sz="1300"/>
            </a:pPr>
            <a:r>
              <a:rPr dirty="0"/>
              <a:t>Data-driven HR metrics: 35% absenteeism reduction, 88% retention, 22% productivity gain</a:t>
            </a:r>
          </a:p>
        </p:txBody>
      </p:sp>
      <p:sp>
        <p:nvSpPr>
          <p:cNvPr id="5" name="TextBox 4"/>
          <p:cNvSpPr txBox="1"/>
          <p:nvPr/>
        </p:nvSpPr>
        <p:spPr>
          <a:xfrm>
            <a:off x="914399" y="5905679"/>
            <a:ext cx="3474720" cy="769441"/>
          </a:xfrm>
          <a:prstGeom prst="rect">
            <a:avLst/>
          </a:prstGeom>
          <a:noFill/>
        </p:spPr>
        <p:txBody>
          <a:bodyPr wrap="square">
            <a:spAutoFit/>
          </a:bodyPr>
          <a:lstStyle/>
          <a:p>
            <a:pPr>
              <a:defRPr sz="1800" b="1">
                <a:solidFill>
                  <a:srgbClr val="FF8C00"/>
                </a:solidFill>
              </a:defRPr>
            </a:pPr>
            <a:r>
              <a:rPr dirty="0"/>
              <a:t>3. Executive Communication</a:t>
            </a:r>
          </a:p>
          <a:p>
            <a:pPr>
              <a:defRPr sz="1300"/>
            </a:pPr>
            <a:r>
              <a:rPr dirty="0"/>
              <a:t>Strategic HR memo, stakeholder management, budget planning</a:t>
            </a:r>
          </a:p>
        </p:txBody>
      </p:sp>
      <p:sp>
        <p:nvSpPr>
          <p:cNvPr id="6" name="TextBox 5"/>
          <p:cNvSpPr txBox="1"/>
          <p:nvPr/>
        </p:nvSpPr>
        <p:spPr>
          <a:xfrm>
            <a:off x="4389120" y="5936158"/>
            <a:ext cx="3530138" cy="769441"/>
          </a:xfrm>
          <a:prstGeom prst="rect">
            <a:avLst/>
          </a:prstGeom>
          <a:noFill/>
        </p:spPr>
        <p:txBody>
          <a:bodyPr wrap="square">
            <a:spAutoFit/>
          </a:bodyPr>
          <a:lstStyle/>
          <a:p>
            <a:pPr>
              <a:defRPr sz="1800" b="1">
                <a:solidFill>
                  <a:srgbClr val="9B59B6"/>
                </a:solidFill>
              </a:defRPr>
            </a:pPr>
            <a:r>
              <a:rPr dirty="0"/>
              <a:t>4. Dispute Resolution</a:t>
            </a:r>
          </a:p>
          <a:p>
            <a:pPr>
              <a:defRPr sz="1300"/>
            </a:pPr>
            <a:r>
              <a:rPr dirty="0"/>
              <a:t>Arbitration analysis, legal compliance, strategic policy recommendations</a:t>
            </a:r>
          </a:p>
        </p:txBody>
      </p:sp>
      <p:pic>
        <p:nvPicPr>
          <p:cNvPr id="7" name="Picture 6">
            <a:extLst>
              <a:ext uri="{FF2B5EF4-FFF2-40B4-BE49-F238E27FC236}">
                <a16:creationId xmlns:a16="http://schemas.microsoft.com/office/drawing/2014/main" id="{58BAD9D3-1B0F-9B80-39D6-20CE10898FDC}"/>
              </a:ext>
            </a:extLst>
          </p:cNvPr>
          <p:cNvPicPr>
            <a:picLocks noChangeAspect="1"/>
          </p:cNvPicPr>
          <p:nvPr/>
        </p:nvPicPr>
        <p:blipFill>
          <a:blip r:embed="rId3"/>
          <a:stretch>
            <a:fillRect/>
          </a:stretch>
        </p:blipFill>
        <p:spPr>
          <a:xfrm>
            <a:off x="914400" y="2087526"/>
            <a:ext cx="6811588" cy="380181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74320"/>
            <a:ext cx="8229600" cy="640080"/>
          </a:xfrm>
          <a:prstGeom prst="rect">
            <a:avLst/>
          </a:prstGeom>
          <a:noFill/>
        </p:spPr>
        <p:txBody>
          <a:bodyPr wrap="none">
            <a:spAutoFit/>
          </a:bodyPr>
          <a:lstStyle/>
          <a:p>
            <a:pPr>
              <a:defRPr sz="3600" b="1">
                <a:solidFill>
                  <a:srgbClr val="1F3A60"/>
                </a:solidFill>
              </a:defRPr>
            </a:pPr>
            <a:r>
              <a:t>Leadership Philosophy &amp; Core Values</a:t>
            </a:r>
          </a:p>
        </p:txBody>
      </p:sp>
      <p:sp>
        <p:nvSpPr>
          <p:cNvPr id="3" name="TextBox 2"/>
          <p:cNvSpPr txBox="1"/>
          <p:nvPr/>
        </p:nvSpPr>
        <p:spPr>
          <a:xfrm>
            <a:off x="457200" y="1097280"/>
            <a:ext cx="8229600" cy="5303520"/>
          </a:xfrm>
          <a:prstGeom prst="rect">
            <a:avLst/>
          </a:prstGeom>
          <a:noFill/>
        </p:spPr>
        <p:txBody>
          <a:bodyPr wrap="square">
            <a:spAutoFit/>
          </a:bodyPr>
          <a:lstStyle/>
          <a:p>
            <a:pPr>
              <a:spcAft>
                <a:spcPts val="1200"/>
              </a:spcAft>
              <a:defRPr sz="2200" b="1">
                <a:solidFill>
                  <a:srgbClr val="008080"/>
                </a:solidFill>
              </a:defRPr>
            </a:pPr>
            <a:r>
              <a:t>My HR Leadership Approach</a:t>
            </a:r>
          </a:p>
          <a:p>
            <a:pPr>
              <a:spcAft>
                <a:spcPts val="400"/>
              </a:spcAft>
              <a:defRPr sz="1800" b="1">
                <a:solidFill>
                  <a:srgbClr val="1F3A60"/>
                </a:solidFill>
              </a:defRPr>
            </a:pPr>
            <a:r>
              <a:t>People-First Leadership</a:t>
            </a:r>
          </a:p>
          <a:p>
            <a:pPr>
              <a:spcAft>
                <a:spcPts val="1200"/>
              </a:spcAft>
              <a:defRPr sz="1500">
                <a:solidFill>
                  <a:srgbClr val="323232"/>
                </a:solidFill>
              </a:defRPr>
            </a:pPr>
            <a:r>
              <a:t>  Employees are our greatest asset; investing in their growth drives organizational success</a:t>
            </a:r>
          </a:p>
          <a:p>
            <a:pPr>
              <a:spcAft>
                <a:spcPts val="400"/>
              </a:spcAft>
              <a:defRPr sz="1800" b="1">
                <a:solidFill>
                  <a:srgbClr val="1F3A60"/>
                </a:solidFill>
              </a:defRPr>
            </a:pPr>
            <a:r>
              <a:t>Data-Driven Decisions</a:t>
            </a:r>
          </a:p>
          <a:p>
            <a:pPr>
              <a:spcAft>
                <a:spcPts val="1200"/>
              </a:spcAft>
              <a:defRPr sz="1500">
                <a:solidFill>
                  <a:srgbClr val="323232"/>
                </a:solidFill>
              </a:defRPr>
            </a:pPr>
            <a:r>
              <a:t>  Leveraging analytics and metrics to inform strategy and demonstrate business value</a:t>
            </a:r>
          </a:p>
          <a:p>
            <a:pPr>
              <a:spcAft>
                <a:spcPts val="400"/>
              </a:spcAft>
              <a:defRPr sz="1800" b="1">
                <a:solidFill>
                  <a:srgbClr val="1F3A60"/>
                </a:solidFill>
              </a:defRPr>
            </a:pPr>
            <a:r>
              <a:t>Ethical Practice</a:t>
            </a:r>
          </a:p>
          <a:p>
            <a:pPr>
              <a:spcAft>
                <a:spcPts val="1200"/>
              </a:spcAft>
              <a:defRPr sz="1500">
                <a:solidFill>
                  <a:srgbClr val="323232"/>
                </a:solidFill>
              </a:defRPr>
            </a:pPr>
            <a:r>
              <a:t>  Maintaining integrity, fairness, and compliance in all HR initiatives</a:t>
            </a:r>
          </a:p>
          <a:p>
            <a:pPr>
              <a:spcAft>
                <a:spcPts val="400"/>
              </a:spcAft>
              <a:defRPr sz="1800" b="1">
                <a:solidFill>
                  <a:srgbClr val="1F3A60"/>
                </a:solidFill>
              </a:defRPr>
            </a:pPr>
            <a:r>
              <a:t>Continuous Improvement</a:t>
            </a:r>
          </a:p>
          <a:p>
            <a:pPr>
              <a:spcAft>
                <a:spcPts val="1200"/>
              </a:spcAft>
              <a:defRPr sz="1500">
                <a:solidFill>
                  <a:srgbClr val="323232"/>
                </a:solidFill>
              </a:defRPr>
            </a:pPr>
            <a:r>
              <a:t>  Embracing change, innovation, and lifelong learning to stay ahead of industry trends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74320"/>
            <a:ext cx="8229600" cy="640080"/>
          </a:xfrm>
          <a:prstGeom prst="rect">
            <a:avLst/>
          </a:prstGeom>
          <a:noFill/>
        </p:spPr>
        <p:txBody>
          <a:bodyPr wrap="none">
            <a:spAutoFit/>
          </a:bodyPr>
          <a:lstStyle/>
          <a:p>
            <a:pPr>
              <a:defRPr sz="3600" b="1">
                <a:solidFill>
                  <a:srgbClr val="1F3A60"/>
                </a:solidFill>
              </a:defRPr>
            </a:pPr>
            <a:r>
              <a:t>Vision for the Future of HR Leadership</a:t>
            </a:r>
          </a:p>
        </p:txBody>
      </p:sp>
      <p:sp>
        <p:nvSpPr>
          <p:cNvPr id="3" name="TextBox 2"/>
          <p:cNvSpPr txBox="1"/>
          <p:nvPr/>
        </p:nvSpPr>
        <p:spPr>
          <a:xfrm>
            <a:off x="457200" y="1097280"/>
            <a:ext cx="8229600" cy="5029200"/>
          </a:xfrm>
          <a:prstGeom prst="rect">
            <a:avLst/>
          </a:prstGeom>
          <a:noFill/>
        </p:spPr>
        <p:txBody>
          <a:bodyPr wrap="square">
            <a:spAutoFit/>
          </a:bodyPr>
          <a:lstStyle/>
          <a:p>
            <a:pPr>
              <a:spcAft>
                <a:spcPts val="1200"/>
              </a:spcAft>
              <a:defRPr sz="2200" b="1">
                <a:solidFill>
                  <a:srgbClr val="008080"/>
                </a:solidFill>
              </a:defRPr>
            </a:pPr>
            <a:r>
              <a:t>Professional Commitment</a:t>
            </a:r>
          </a:p>
          <a:p>
            <a:pPr>
              <a:spcAft>
                <a:spcPts val="1000"/>
              </a:spcAft>
              <a:defRPr sz="1700">
                <a:solidFill>
                  <a:srgbClr val="323232"/>
                </a:solidFill>
              </a:defRPr>
            </a:pPr>
            <a:r>
              <a:t>✓ Continue advancing as a strategic HR Business Partner</a:t>
            </a:r>
          </a:p>
          <a:p>
            <a:pPr>
              <a:spcAft>
                <a:spcPts val="1000"/>
              </a:spcAft>
              <a:defRPr sz="1700">
                <a:solidFill>
                  <a:srgbClr val="323232"/>
                </a:solidFill>
              </a:defRPr>
            </a:pPr>
            <a:r>
              <a:t>✓ Pursue SHRM-CP/SCP or HRCI professional certification</a:t>
            </a:r>
          </a:p>
          <a:p>
            <a:pPr>
              <a:spcAft>
                <a:spcPts val="1000"/>
              </a:spcAft>
              <a:defRPr sz="1700">
                <a:solidFill>
                  <a:srgbClr val="323232"/>
                </a:solidFill>
              </a:defRPr>
            </a:pPr>
            <a:r>
              <a:t>✓ Drive organizational culture and employee engagement initiatives</a:t>
            </a:r>
          </a:p>
          <a:p>
            <a:pPr>
              <a:spcAft>
                <a:spcPts val="1000"/>
              </a:spcAft>
              <a:defRPr sz="1700">
                <a:solidFill>
                  <a:srgbClr val="323232"/>
                </a:solidFill>
              </a:defRPr>
            </a:pPr>
            <a:r>
              <a:t>✓ Build data-driven HR strategies that deliver measurable ROI</a:t>
            </a:r>
          </a:p>
          <a:p>
            <a:pPr>
              <a:spcAft>
                <a:spcPts val="1000"/>
              </a:spcAft>
              <a:defRPr sz="1700">
                <a:solidFill>
                  <a:srgbClr val="323232"/>
                </a:solidFill>
              </a:defRPr>
            </a:pPr>
            <a:r>
              <a:t>✓ Develop and mentor emerging HR professionals</a:t>
            </a:r>
          </a:p>
          <a:p>
            <a:pPr>
              <a:spcAft>
                <a:spcPts val="1000"/>
              </a:spcAft>
              <a:defRPr sz="1700">
                <a:solidFill>
                  <a:srgbClr val="323232"/>
                </a:solidFill>
              </a:defRPr>
            </a:pPr>
            <a:r>
              <a:t>✓ Contribute to the evolution of modern HR practices</a:t>
            </a:r>
          </a:p>
          <a:p>
            <a:br/>
            <a:br/>
            <a:r>
              <a:t>I am ready to make strategic contributions to organizational success through innovative, ethical, and data-driven HR leadership.</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1F3A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p:cNvSpPr txBox="1"/>
          <p:nvPr/>
        </p:nvSpPr>
        <p:spPr>
          <a:xfrm>
            <a:off x="914399" y="530352"/>
            <a:ext cx="7315200" cy="914400"/>
          </a:xfrm>
          <a:prstGeom prst="rect">
            <a:avLst/>
          </a:prstGeom>
          <a:noFill/>
        </p:spPr>
        <p:txBody>
          <a:bodyPr wrap="none">
            <a:spAutoFit/>
          </a:bodyPr>
          <a:lstStyle/>
          <a:p>
            <a:pPr algn="ctr">
              <a:defRPr sz="5400" b="1">
                <a:solidFill>
                  <a:srgbClr val="FFFFFF"/>
                </a:solidFill>
              </a:defRPr>
            </a:pPr>
            <a:r>
              <a:rPr dirty="0"/>
              <a:t>Thank You</a:t>
            </a:r>
          </a:p>
        </p:txBody>
      </p:sp>
      <p:sp>
        <p:nvSpPr>
          <p:cNvPr id="4" name="TextBox 3"/>
          <p:cNvSpPr txBox="1"/>
          <p:nvPr/>
        </p:nvSpPr>
        <p:spPr>
          <a:xfrm>
            <a:off x="914399" y="1463040"/>
            <a:ext cx="7315200" cy="548640"/>
          </a:xfrm>
          <a:prstGeom prst="rect">
            <a:avLst/>
          </a:prstGeom>
          <a:noFill/>
        </p:spPr>
        <p:txBody>
          <a:bodyPr wrap="none">
            <a:spAutoFit/>
          </a:bodyPr>
          <a:lstStyle/>
          <a:p>
            <a:pPr algn="ctr">
              <a:defRPr sz="3200">
                <a:solidFill>
                  <a:srgbClr val="008080"/>
                </a:solidFill>
              </a:defRPr>
            </a:pPr>
            <a:r>
              <a:rPr dirty="0"/>
              <a:t>Brice Waterman</a:t>
            </a:r>
          </a:p>
        </p:txBody>
      </p:sp>
      <p:sp>
        <p:nvSpPr>
          <p:cNvPr id="5" name="TextBox 4"/>
          <p:cNvSpPr txBox="1"/>
          <p:nvPr/>
        </p:nvSpPr>
        <p:spPr>
          <a:xfrm>
            <a:off x="914400" y="2194560"/>
            <a:ext cx="7315200" cy="457200"/>
          </a:xfrm>
          <a:prstGeom prst="rect">
            <a:avLst/>
          </a:prstGeom>
          <a:noFill/>
        </p:spPr>
        <p:txBody>
          <a:bodyPr wrap="none">
            <a:spAutoFit/>
          </a:bodyPr>
          <a:lstStyle/>
          <a:p>
            <a:pPr algn="ctr">
              <a:defRPr sz="2000">
                <a:solidFill>
                  <a:srgbClr val="FFFFFF"/>
                </a:solidFill>
              </a:defRPr>
            </a:pPr>
            <a:r>
              <a:rPr dirty="0"/>
              <a:t>B.S. Human Resource Management</a:t>
            </a:r>
          </a:p>
        </p:txBody>
      </p:sp>
      <p:sp>
        <p:nvSpPr>
          <p:cNvPr id="6" name="TextBox 5"/>
          <p:cNvSpPr txBox="1"/>
          <p:nvPr/>
        </p:nvSpPr>
        <p:spPr>
          <a:xfrm>
            <a:off x="914400" y="2917144"/>
            <a:ext cx="7315200" cy="1036181"/>
          </a:xfrm>
          <a:prstGeom prst="rect">
            <a:avLst/>
          </a:prstGeom>
          <a:noFill/>
        </p:spPr>
        <p:txBody>
          <a:bodyPr wrap="square">
            <a:spAutoFit/>
          </a:bodyPr>
          <a:lstStyle/>
          <a:p>
            <a:pPr algn="ctr">
              <a:spcAft>
                <a:spcPts val="800"/>
              </a:spcAft>
              <a:defRPr sz="1600">
                <a:solidFill>
                  <a:srgbClr val="FFFFFF"/>
                </a:solidFill>
              </a:defRPr>
            </a:pPr>
            <a:r>
              <a:rPr dirty="0"/>
              <a:t>Email: </a:t>
            </a:r>
            <a:r>
              <a:rPr lang="en-US" dirty="0">
                <a:hlinkClick r:id="rId3"/>
              </a:rPr>
              <a:t>brpw07</a:t>
            </a:r>
            <a:r>
              <a:rPr dirty="0">
                <a:hlinkClick r:id="rId3"/>
              </a:rPr>
              <a:t>@</a:t>
            </a:r>
            <a:r>
              <a:rPr lang="en-US" dirty="0">
                <a:hlinkClick r:id="rId3"/>
              </a:rPr>
              <a:t>g</a:t>
            </a:r>
            <a:r>
              <a:rPr dirty="0">
                <a:hlinkClick r:id="rId3"/>
              </a:rPr>
              <a:t>mail.com</a:t>
            </a:r>
            <a:r>
              <a:rPr lang="en-US" dirty="0"/>
              <a:t> </a:t>
            </a:r>
            <a:endParaRPr dirty="0"/>
          </a:p>
          <a:p>
            <a:pPr algn="ctr">
              <a:spcAft>
                <a:spcPts val="800"/>
              </a:spcAft>
              <a:defRPr sz="1600">
                <a:solidFill>
                  <a:srgbClr val="FFFFFF"/>
                </a:solidFill>
              </a:defRPr>
            </a:pPr>
            <a:r>
              <a:rPr dirty="0"/>
              <a:t>LinkedIn: </a:t>
            </a:r>
            <a:r>
              <a:rPr lang="en-US" dirty="0">
                <a:hlinkClick r:id="rId4"/>
              </a:rPr>
              <a:t>https://www.linkedin.com/in/brice-waterman7/</a:t>
            </a:r>
            <a:endParaRPr lang="en-US" dirty="0"/>
          </a:p>
          <a:p>
            <a:pPr algn="ctr">
              <a:spcAft>
                <a:spcPts val="800"/>
              </a:spcAft>
              <a:defRPr sz="1600">
                <a:solidFill>
                  <a:srgbClr val="FFFFFF"/>
                </a:solidFill>
              </a:defRPr>
            </a:pPr>
            <a:r>
              <a:rPr lang="en-US" dirty="0"/>
              <a:t>E-Portfolio: </a:t>
            </a:r>
            <a:r>
              <a:rPr lang="en-US" dirty="0">
                <a:hlinkClick r:id="rId5"/>
              </a:rPr>
              <a:t>https://www.brice-waterm-hr-e-portfolio.org/</a:t>
            </a:r>
            <a:r>
              <a:rPr lang="en-US" dirty="0"/>
              <a:t> </a:t>
            </a:r>
          </a:p>
        </p:txBody>
      </p:sp>
      <p:pic>
        <p:nvPicPr>
          <p:cNvPr id="11" name="Picture 10">
            <a:extLst>
              <a:ext uri="{FF2B5EF4-FFF2-40B4-BE49-F238E27FC236}">
                <a16:creationId xmlns:a16="http://schemas.microsoft.com/office/drawing/2014/main" id="{FCEC4DF1-D0E3-86AC-1FA6-1E1A4F638B9A}"/>
              </a:ext>
            </a:extLst>
          </p:cNvPr>
          <p:cNvPicPr>
            <a:picLocks noChangeAspect="1"/>
          </p:cNvPicPr>
          <p:nvPr/>
        </p:nvPicPr>
        <p:blipFill>
          <a:blip r:embed="rId6"/>
          <a:stretch>
            <a:fillRect/>
          </a:stretch>
        </p:blipFill>
        <p:spPr>
          <a:xfrm>
            <a:off x="3364992" y="4352545"/>
            <a:ext cx="2414016" cy="241401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74320"/>
            <a:ext cx="8229600" cy="640080"/>
          </a:xfrm>
          <a:prstGeom prst="rect">
            <a:avLst/>
          </a:prstGeom>
          <a:noFill/>
        </p:spPr>
        <p:txBody>
          <a:bodyPr wrap="none">
            <a:spAutoFit/>
          </a:bodyPr>
          <a:lstStyle/>
          <a:p>
            <a:pPr>
              <a:defRPr sz="3600" b="1">
                <a:solidFill>
                  <a:srgbClr val="1F3A60"/>
                </a:solidFill>
              </a:defRPr>
            </a:pPr>
            <a:r>
              <a:t>Professional Profile &amp; Career Specialization</a:t>
            </a:r>
          </a:p>
        </p:txBody>
      </p:sp>
      <p:sp>
        <p:nvSpPr>
          <p:cNvPr id="3" name="TextBox 2"/>
          <p:cNvSpPr txBox="1"/>
          <p:nvPr/>
        </p:nvSpPr>
        <p:spPr>
          <a:xfrm>
            <a:off x="457200" y="914400"/>
            <a:ext cx="8229600" cy="457200"/>
          </a:xfrm>
          <a:prstGeom prst="rect">
            <a:avLst/>
          </a:prstGeom>
          <a:noFill/>
        </p:spPr>
        <p:txBody>
          <a:bodyPr wrap="none">
            <a:spAutoFit/>
          </a:bodyPr>
          <a:lstStyle/>
          <a:p>
            <a:pPr>
              <a:defRPr sz="2400" i="1">
                <a:solidFill>
                  <a:srgbClr val="008080"/>
                </a:solidFill>
              </a:defRPr>
            </a:pPr>
            <a:r>
              <a:t>Current Role: HR Business Partner</a:t>
            </a:r>
          </a:p>
        </p:txBody>
      </p:sp>
      <p:sp>
        <p:nvSpPr>
          <p:cNvPr id="4" name="TextBox 3"/>
          <p:cNvSpPr txBox="1"/>
          <p:nvPr/>
        </p:nvSpPr>
        <p:spPr>
          <a:xfrm>
            <a:off x="457200" y="1645920"/>
            <a:ext cx="8229600" cy="4572000"/>
          </a:xfrm>
          <a:prstGeom prst="rect">
            <a:avLst/>
          </a:prstGeom>
          <a:noFill/>
        </p:spPr>
        <p:txBody>
          <a:bodyPr wrap="square">
            <a:spAutoFit/>
          </a:bodyPr>
          <a:lstStyle/>
          <a:p>
            <a:endParaRPr/>
          </a:p>
          <a:p>
            <a:pPr>
              <a:spcAft>
                <a:spcPts val="800"/>
              </a:spcAft>
              <a:defRPr sz="1800">
                <a:solidFill>
                  <a:srgbClr val="323232"/>
                </a:solidFill>
              </a:defRPr>
            </a:pPr>
            <a:r>
              <a:t>• Strategic HR Business Partnership &amp; Consultation</a:t>
            </a:r>
          </a:p>
          <a:p>
            <a:pPr>
              <a:spcAft>
                <a:spcPts val="800"/>
              </a:spcAft>
              <a:defRPr sz="1800">
                <a:solidFill>
                  <a:srgbClr val="323232"/>
                </a:solidFill>
              </a:defRPr>
            </a:pPr>
            <a:r>
              <a:t>• Talent Acquisition &amp; Strategic Workforce Planning</a:t>
            </a:r>
          </a:p>
          <a:p>
            <a:pPr>
              <a:spcAft>
                <a:spcPts val="800"/>
              </a:spcAft>
              <a:defRPr sz="1800">
                <a:solidFill>
                  <a:srgbClr val="323232"/>
                </a:solidFill>
              </a:defRPr>
            </a:pPr>
            <a:r>
              <a:t>• Employer Branding &amp; Employee Value Proposition</a:t>
            </a:r>
          </a:p>
          <a:p>
            <a:pPr>
              <a:spcAft>
                <a:spcPts val="800"/>
              </a:spcAft>
              <a:defRPr sz="1800">
                <a:solidFill>
                  <a:srgbClr val="323232"/>
                </a:solidFill>
              </a:defRPr>
            </a:pPr>
            <a:r>
              <a:t>• Employee Relations, Engagement &amp; Retention Strategies</a:t>
            </a:r>
          </a:p>
          <a:p>
            <a:pPr>
              <a:spcAft>
                <a:spcPts val="800"/>
              </a:spcAft>
              <a:defRPr sz="1800">
                <a:solidFill>
                  <a:srgbClr val="323232"/>
                </a:solidFill>
              </a:defRPr>
            </a:pPr>
            <a:r>
              <a:t>• Conflict Resolution &amp; Performance Management</a:t>
            </a:r>
          </a:p>
          <a:p>
            <a:pPr>
              <a:spcAft>
                <a:spcPts val="800"/>
              </a:spcAft>
              <a:defRPr sz="1800">
                <a:solidFill>
                  <a:srgbClr val="323232"/>
                </a:solidFill>
              </a:defRPr>
            </a:pPr>
            <a:r>
              <a:t>• Succession Planning &amp; Leadership Development</a:t>
            </a:r>
          </a:p>
          <a:p>
            <a:pPr>
              <a:spcAft>
                <a:spcPts val="800"/>
              </a:spcAft>
              <a:defRPr sz="1800">
                <a:solidFill>
                  <a:srgbClr val="323232"/>
                </a:solidFill>
              </a:defRPr>
            </a:pPr>
            <a:r>
              <a:t>• HR Analytics &amp; Data-Driven Decision Making</a:t>
            </a:r>
          </a:p>
          <a:p>
            <a:pPr>
              <a:spcAft>
                <a:spcPts val="800"/>
              </a:spcAft>
              <a:defRPr sz="1800">
                <a:solidFill>
                  <a:srgbClr val="323232"/>
                </a:solidFill>
              </a:defRPr>
            </a:pPr>
            <a:r>
              <a:t>• Legal Compliance &amp; Employment Law (EEOC, ADA, OFCCP)</a:t>
            </a:r>
          </a:p>
        </p:txBody>
      </p:sp>
      <p:pic>
        <p:nvPicPr>
          <p:cNvPr id="6" name="Picture 5">
            <a:extLst>
              <a:ext uri="{FF2B5EF4-FFF2-40B4-BE49-F238E27FC236}">
                <a16:creationId xmlns:a16="http://schemas.microsoft.com/office/drawing/2014/main" id="{D0B1B95B-6069-788D-5490-83D422AFA9DB}"/>
              </a:ext>
            </a:extLst>
          </p:cNvPr>
          <p:cNvPicPr>
            <a:picLocks noChangeAspect="1"/>
          </p:cNvPicPr>
          <p:nvPr/>
        </p:nvPicPr>
        <p:blipFill>
          <a:blip r:embed="rId3"/>
          <a:stretch>
            <a:fillRect/>
          </a:stretch>
        </p:blipFill>
        <p:spPr>
          <a:xfrm>
            <a:off x="5555673" y="4918364"/>
            <a:ext cx="3580429" cy="166531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74320"/>
            <a:ext cx="8229600" cy="640080"/>
          </a:xfrm>
          <a:prstGeom prst="rect">
            <a:avLst/>
          </a:prstGeom>
          <a:noFill/>
        </p:spPr>
        <p:txBody>
          <a:bodyPr wrap="none">
            <a:spAutoFit/>
          </a:bodyPr>
          <a:lstStyle/>
          <a:p>
            <a:pPr>
              <a:defRPr sz="3600" b="1">
                <a:solidFill>
                  <a:srgbClr val="1F3A60"/>
                </a:solidFill>
              </a:defRPr>
            </a:pPr>
            <a:r>
              <a:t>Career Objectives &amp; Professional Growth</a:t>
            </a:r>
          </a:p>
        </p:txBody>
      </p:sp>
      <p:sp>
        <p:nvSpPr>
          <p:cNvPr id="3" name="TextBox 2"/>
          <p:cNvSpPr txBox="1"/>
          <p:nvPr/>
        </p:nvSpPr>
        <p:spPr>
          <a:xfrm>
            <a:off x="457200" y="1097280"/>
            <a:ext cx="8229600" cy="3200400"/>
          </a:xfrm>
          <a:prstGeom prst="rect">
            <a:avLst/>
          </a:prstGeom>
          <a:noFill/>
        </p:spPr>
        <p:txBody>
          <a:bodyPr wrap="square">
            <a:spAutoFit/>
          </a:bodyPr>
          <a:lstStyle/>
          <a:p>
            <a:pPr>
              <a:spcAft>
                <a:spcPts val="1000"/>
              </a:spcAft>
              <a:defRPr sz="2400" b="1">
                <a:solidFill>
                  <a:srgbClr val="008080"/>
                </a:solidFill>
              </a:defRPr>
            </a:pPr>
            <a:r>
              <a:t>Near-Term Goals (2-4 Years)</a:t>
            </a:r>
          </a:p>
          <a:p>
            <a:pPr>
              <a:spcAft>
                <a:spcPts val="600"/>
              </a:spcAft>
              <a:defRPr sz="1600"/>
            </a:pPr>
            <a:r>
              <a:t>• Advance to Senior HR Business Partner or HR Manager role</a:t>
            </a:r>
          </a:p>
          <a:p>
            <a:pPr>
              <a:spcAft>
                <a:spcPts val="600"/>
              </a:spcAft>
              <a:defRPr sz="1600"/>
            </a:pPr>
            <a:r>
              <a:t>• Lead cross-functional HR transformation initiatives</a:t>
            </a:r>
          </a:p>
          <a:p>
            <a:pPr>
              <a:spcAft>
                <a:spcPts val="600"/>
              </a:spcAft>
              <a:defRPr sz="1600"/>
            </a:pPr>
            <a:r>
              <a:t>• Develop expertise in organizational development and change management</a:t>
            </a:r>
          </a:p>
          <a:p>
            <a:pPr>
              <a:spcAft>
                <a:spcPts val="600"/>
              </a:spcAft>
              <a:defRPr sz="1600"/>
            </a:pPr>
            <a:r>
              <a:t>• Obtain SHRM-CP or HRCI certification</a:t>
            </a:r>
          </a:p>
          <a:p>
            <a:br/>
            <a:r>
              <a:t>Long-Term Vision (5-10 Years)</a:t>
            </a:r>
          </a:p>
          <a:p>
            <a:pPr>
              <a:spcAft>
                <a:spcPts val="600"/>
              </a:spcAft>
              <a:defRPr sz="1600"/>
            </a:pPr>
            <a:r>
              <a:t>• Achieve HR Director, VP of HR, or Chief Human Resources Officer (CHRO) position</a:t>
            </a:r>
          </a:p>
          <a:p>
            <a:pPr>
              <a:spcAft>
                <a:spcPts val="600"/>
              </a:spcAft>
              <a:defRPr sz="1600"/>
            </a:pPr>
            <a:r>
              <a:t>• Shape organizational culture and strategic direction at executive level</a:t>
            </a:r>
          </a:p>
          <a:p>
            <a:pPr>
              <a:spcAft>
                <a:spcPts val="600"/>
              </a:spcAft>
              <a:defRPr sz="1600"/>
            </a:pPr>
            <a:r>
              <a:t>• Build scalable, innovative HR infrastructure</a:t>
            </a:r>
          </a:p>
          <a:p>
            <a:pPr>
              <a:spcAft>
                <a:spcPts val="600"/>
              </a:spcAft>
              <a:defRPr sz="1600"/>
            </a:pPr>
            <a:r>
              <a:t>• Mentor next generation of HR professionals</a:t>
            </a:r>
          </a:p>
        </p:txBody>
      </p:sp>
      <p:pic>
        <p:nvPicPr>
          <p:cNvPr id="5" name="Picture 4">
            <a:extLst>
              <a:ext uri="{FF2B5EF4-FFF2-40B4-BE49-F238E27FC236}">
                <a16:creationId xmlns:a16="http://schemas.microsoft.com/office/drawing/2014/main" id="{CE3E751D-0E84-175E-3FFE-6D16DD2E92DE}"/>
              </a:ext>
            </a:extLst>
          </p:cNvPr>
          <p:cNvPicPr>
            <a:picLocks noChangeAspect="1"/>
          </p:cNvPicPr>
          <p:nvPr/>
        </p:nvPicPr>
        <p:blipFill>
          <a:blip r:embed="rId3"/>
          <a:stretch>
            <a:fillRect/>
          </a:stretch>
        </p:blipFill>
        <p:spPr>
          <a:xfrm>
            <a:off x="4432530" y="4142510"/>
            <a:ext cx="4392815" cy="245180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74320"/>
            <a:ext cx="8229600" cy="640080"/>
          </a:xfrm>
          <a:prstGeom prst="rect">
            <a:avLst/>
          </a:prstGeom>
          <a:noFill/>
        </p:spPr>
        <p:txBody>
          <a:bodyPr wrap="none">
            <a:spAutoFit/>
          </a:bodyPr>
          <a:lstStyle/>
          <a:p>
            <a:pPr>
              <a:defRPr sz="3600" b="1">
                <a:solidFill>
                  <a:srgbClr val="1F3A60"/>
                </a:solidFill>
              </a:defRPr>
            </a:pPr>
            <a:r>
              <a:t>Artifact #1: Recruitment &amp; Staffing</a:t>
            </a:r>
          </a:p>
        </p:txBody>
      </p:sp>
      <p:sp>
        <p:nvSpPr>
          <p:cNvPr id="3" name="TextBox 2"/>
          <p:cNvSpPr txBox="1"/>
          <p:nvPr/>
        </p:nvSpPr>
        <p:spPr>
          <a:xfrm>
            <a:off x="457200" y="914400"/>
            <a:ext cx="8229600" cy="365760"/>
          </a:xfrm>
          <a:prstGeom prst="rect">
            <a:avLst/>
          </a:prstGeom>
          <a:noFill/>
        </p:spPr>
        <p:txBody>
          <a:bodyPr wrap="none">
            <a:spAutoFit/>
          </a:bodyPr>
          <a:lstStyle/>
          <a:p>
            <a:pPr>
              <a:defRPr sz="1800" i="1">
                <a:solidFill>
                  <a:srgbClr val="008080"/>
                </a:solidFill>
              </a:defRPr>
            </a:pPr>
            <a:r>
              <a:t>Course: HRMT419 - Recruitment &amp; Staffing PLA</a:t>
            </a:r>
          </a:p>
        </p:txBody>
      </p:sp>
      <p:sp>
        <p:nvSpPr>
          <p:cNvPr id="4" name="TextBox 3"/>
          <p:cNvSpPr txBox="1"/>
          <p:nvPr/>
        </p:nvSpPr>
        <p:spPr>
          <a:xfrm>
            <a:off x="457200" y="1463040"/>
            <a:ext cx="4114800" cy="4572000"/>
          </a:xfrm>
          <a:prstGeom prst="rect">
            <a:avLst/>
          </a:prstGeom>
          <a:noFill/>
        </p:spPr>
        <p:txBody>
          <a:bodyPr wrap="square">
            <a:spAutoFit/>
          </a:bodyPr>
          <a:lstStyle/>
          <a:p>
            <a:pPr>
              <a:spcAft>
                <a:spcPts val="1000"/>
              </a:spcAft>
              <a:defRPr sz="2000" b="1">
                <a:solidFill>
                  <a:srgbClr val="1F3A60"/>
                </a:solidFill>
              </a:defRPr>
            </a:pPr>
            <a:r>
              <a:t>Key Competencies Demonstrated:</a:t>
            </a:r>
          </a:p>
          <a:p>
            <a:pPr>
              <a:spcAft>
                <a:spcPts val="600"/>
              </a:spcAft>
              <a:defRPr sz="1600"/>
            </a:pPr>
            <a:r>
              <a:t>• End-to-end recruitment lifecycle management</a:t>
            </a:r>
          </a:p>
          <a:p>
            <a:pPr>
              <a:spcAft>
                <a:spcPts val="600"/>
              </a:spcAft>
              <a:defRPr sz="1600"/>
            </a:pPr>
            <a:r>
              <a:t>• Compliance with EEOC, ADA, and OFCCP</a:t>
            </a:r>
          </a:p>
          <a:p>
            <a:pPr>
              <a:spcAft>
                <a:spcPts val="600"/>
              </a:spcAft>
              <a:defRPr sz="1600"/>
            </a:pPr>
            <a:r>
              <a:t>• Strategic workforce planning</a:t>
            </a:r>
          </a:p>
          <a:p>
            <a:pPr>
              <a:spcAft>
                <a:spcPts val="600"/>
              </a:spcAft>
              <a:defRPr sz="1600"/>
            </a:pPr>
            <a:r>
              <a:t>• Candidate sourcing and selection</a:t>
            </a:r>
          </a:p>
          <a:p>
            <a:pPr>
              <a:spcAft>
                <a:spcPts val="600"/>
              </a:spcAft>
              <a:defRPr sz="1600"/>
            </a:pPr>
            <a:r>
              <a:t>• Interview design and behavioral assessment</a:t>
            </a:r>
          </a:p>
        </p:txBody>
      </p:sp>
      <p:pic>
        <p:nvPicPr>
          <p:cNvPr id="6" name="Picture 5">
            <a:extLst>
              <a:ext uri="{FF2B5EF4-FFF2-40B4-BE49-F238E27FC236}">
                <a16:creationId xmlns:a16="http://schemas.microsoft.com/office/drawing/2014/main" id="{95E6D6B6-A8BB-A696-855E-A5E3A1FF0630}"/>
              </a:ext>
            </a:extLst>
          </p:cNvPr>
          <p:cNvPicPr>
            <a:picLocks noChangeAspect="1"/>
          </p:cNvPicPr>
          <p:nvPr/>
        </p:nvPicPr>
        <p:blipFill>
          <a:blip r:embed="rId3"/>
          <a:stretch>
            <a:fillRect/>
          </a:stretch>
        </p:blipFill>
        <p:spPr>
          <a:xfrm>
            <a:off x="1306007" y="3948545"/>
            <a:ext cx="6531985" cy="282197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74320"/>
            <a:ext cx="8156592" cy="584775"/>
          </a:xfrm>
          <a:prstGeom prst="rect">
            <a:avLst/>
          </a:prstGeom>
          <a:noFill/>
        </p:spPr>
        <p:txBody>
          <a:bodyPr wrap="none">
            <a:spAutoFit/>
          </a:bodyPr>
          <a:lstStyle/>
          <a:p>
            <a:pPr>
              <a:defRPr sz="3600" b="1">
                <a:solidFill>
                  <a:srgbClr val="1F3A60"/>
                </a:solidFill>
              </a:defRPr>
            </a:pPr>
            <a:r>
              <a:rPr sz="3200" dirty="0"/>
              <a:t>Artifact #2: Mental Health &amp; Wellness Program</a:t>
            </a:r>
          </a:p>
        </p:txBody>
      </p:sp>
      <p:sp>
        <p:nvSpPr>
          <p:cNvPr id="3" name="TextBox 2"/>
          <p:cNvSpPr txBox="1"/>
          <p:nvPr/>
        </p:nvSpPr>
        <p:spPr>
          <a:xfrm>
            <a:off x="457200" y="914400"/>
            <a:ext cx="8229600" cy="365760"/>
          </a:xfrm>
          <a:prstGeom prst="rect">
            <a:avLst/>
          </a:prstGeom>
          <a:noFill/>
        </p:spPr>
        <p:txBody>
          <a:bodyPr wrap="none">
            <a:spAutoFit/>
          </a:bodyPr>
          <a:lstStyle/>
          <a:p>
            <a:pPr>
              <a:defRPr sz="1800" i="1">
                <a:solidFill>
                  <a:srgbClr val="008080"/>
                </a:solidFill>
              </a:defRPr>
            </a:pPr>
            <a:r>
              <a:t>Strategic HR Analysis with ROI Metrics</a:t>
            </a:r>
          </a:p>
        </p:txBody>
      </p:sp>
      <p:sp>
        <p:nvSpPr>
          <p:cNvPr id="4" name="TextBox 3"/>
          <p:cNvSpPr txBox="1"/>
          <p:nvPr/>
        </p:nvSpPr>
        <p:spPr>
          <a:xfrm>
            <a:off x="457200" y="1463040"/>
            <a:ext cx="4114800" cy="4572000"/>
          </a:xfrm>
          <a:prstGeom prst="rect">
            <a:avLst/>
          </a:prstGeom>
          <a:noFill/>
        </p:spPr>
        <p:txBody>
          <a:bodyPr wrap="square">
            <a:spAutoFit/>
          </a:bodyPr>
          <a:lstStyle/>
          <a:p>
            <a:pPr>
              <a:spcAft>
                <a:spcPts val="1000"/>
              </a:spcAft>
              <a:defRPr sz="2000" b="1">
                <a:solidFill>
                  <a:srgbClr val="1F3A60"/>
                </a:solidFill>
              </a:defRPr>
            </a:pPr>
            <a:r>
              <a:t>Measurable Impact:</a:t>
            </a:r>
          </a:p>
          <a:p>
            <a:pPr>
              <a:spcAft>
                <a:spcPts val="800"/>
              </a:spcAft>
              <a:defRPr sz="1600">
                <a:solidFill>
                  <a:srgbClr val="323232"/>
                </a:solidFill>
              </a:defRPr>
            </a:pPr>
            <a:r>
              <a:t>✓ 35% reduction in employee absenteeism</a:t>
            </a:r>
          </a:p>
          <a:p>
            <a:pPr>
              <a:spcAft>
                <a:spcPts val="800"/>
              </a:spcAft>
              <a:defRPr sz="1600">
                <a:solidFill>
                  <a:srgbClr val="323232"/>
                </a:solidFill>
              </a:defRPr>
            </a:pPr>
            <a:r>
              <a:t>✓ 88% employee retention rate achieved</a:t>
            </a:r>
          </a:p>
          <a:p>
            <a:pPr>
              <a:spcAft>
                <a:spcPts val="800"/>
              </a:spcAft>
              <a:defRPr sz="1600">
                <a:solidFill>
                  <a:srgbClr val="323232"/>
                </a:solidFill>
              </a:defRPr>
            </a:pPr>
            <a:r>
              <a:t>✓ 22% increase in productivity metrics</a:t>
            </a:r>
          </a:p>
          <a:p>
            <a:pPr>
              <a:spcAft>
                <a:spcPts val="800"/>
              </a:spcAft>
              <a:defRPr sz="1600">
                <a:solidFill>
                  <a:srgbClr val="323232"/>
                </a:solidFill>
              </a:defRPr>
            </a:pPr>
            <a:r>
              <a:t>✓ ROI-focused program design</a:t>
            </a:r>
          </a:p>
          <a:p>
            <a:pPr>
              <a:spcAft>
                <a:spcPts val="800"/>
              </a:spcAft>
              <a:defRPr sz="1600">
                <a:solidFill>
                  <a:srgbClr val="323232"/>
                </a:solidFill>
              </a:defRPr>
            </a:pPr>
            <a:r>
              <a:t>✓ Data-driven decision making for C-suite</a:t>
            </a:r>
          </a:p>
        </p:txBody>
      </p:sp>
      <p:pic>
        <p:nvPicPr>
          <p:cNvPr id="6" name="Picture 5">
            <a:extLst>
              <a:ext uri="{FF2B5EF4-FFF2-40B4-BE49-F238E27FC236}">
                <a16:creationId xmlns:a16="http://schemas.microsoft.com/office/drawing/2014/main" id="{EC3DBAD5-934E-1475-2EFB-F83B161065F7}"/>
              </a:ext>
            </a:extLst>
          </p:cNvPr>
          <p:cNvPicPr>
            <a:picLocks noChangeAspect="1"/>
          </p:cNvPicPr>
          <p:nvPr/>
        </p:nvPicPr>
        <p:blipFill>
          <a:blip r:embed="rId3"/>
          <a:stretch>
            <a:fillRect/>
          </a:stretch>
        </p:blipFill>
        <p:spPr>
          <a:xfrm>
            <a:off x="1925897" y="3749040"/>
            <a:ext cx="5292205" cy="295378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4529" y="274320"/>
            <a:ext cx="8880701" cy="523220"/>
          </a:xfrm>
          <a:prstGeom prst="rect">
            <a:avLst/>
          </a:prstGeom>
          <a:noFill/>
        </p:spPr>
        <p:txBody>
          <a:bodyPr wrap="none">
            <a:spAutoFit/>
          </a:bodyPr>
          <a:lstStyle/>
          <a:p>
            <a:pPr>
              <a:defRPr sz="3200" b="1">
                <a:solidFill>
                  <a:srgbClr val="1F3A60"/>
                </a:solidFill>
              </a:defRPr>
            </a:pPr>
            <a:r>
              <a:rPr sz="2800" dirty="0"/>
              <a:t>Artifact #3: Executive Communication &amp; Strategic Planning</a:t>
            </a:r>
          </a:p>
        </p:txBody>
      </p:sp>
      <p:sp>
        <p:nvSpPr>
          <p:cNvPr id="3" name="TextBox 2"/>
          <p:cNvSpPr txBox="1"/>
          <p:nvPr/>
        </p:nvSpPr>
        <p:spPr>
          <a:xfrm>
            <a:off x="457200" y="914400"/>
            <a:ext cx="8229600" cy="365760"/>
          </a:xfrm>
          <a:prstGeom prst="rect">
            <a:avLst/>
          </a:prstGeom>
          <a:noFill/>
        </p:spPr>
        <p:txBody>
          <a:bodyPr wrap="none">
            <a:spAutoFit/>
          </a:bodyPr>
          <a:lstStyle/>
          <a:p>
            <a:pPr>
              <a:defRPr sz="1800" i="1">
                <a:solidFill>
                  <a:srgbClr val="008080"/>
                </a:solidFill>
              </a:defRPr>
            </a:pPr>
            <a:r>
              <a:t>Course: Management Communications - Strategic HR Memo</a:t>
            </a:r>
          </a:p>
        </p:txBody>
      </p:sp>
      <p:sp>
        <p:nvSpPr>
          <p:cNvPr id="4" name="TextBox 3"/>
          <p:cNvSpPr txBox="1"/>
          <p:nvPr/>
        </p:nvSpPr>
        <p:spPr>
          <a:xfrm>
            <a:off x="457200" y="1815638"/>
            <a:ext cx="4114800" cy="4572000"/>
          </a:xfrm>
          <a:prstGeom prst="rect">
            <a:avLst/>
          </a:prstGeom>
          <a:noFill/>
        </p:spPr>
        <p:txBody>
          <a:bodyPr wrap="square">
            <a:spAutoFit/>
          </a:bodyPr>
          <a:lstStyle/>
          <a:p>
            <a:pPr>
              <a:spcAft>
                <a:spcPts val="1000"/>
              </a:spcAft>
              <a:defRPr sz="2000" b="1">
                <a:solidFill>
                  <a:srgbClr val="1F3A60"/>
                </a:solidFill>
              </a:defRPr>
            </a:pPr>
            <a:r>
              <a:rPr dirty="0"/>
              <a:t>Professional Skills:</a:t>
            </a:r>
          </a:p>
          <a:p>
            <a:pPr>
              <a:spcAft>
                <a:spcPts val="800"/>
              </a:spcAft>
              <a:defRPr sz="1600"/>
            </a:pPr>
            <a:r>
              <a:rPr dirty="0"/>
              <a:t>• Executive-level business communication</a:t>
            </a:r>
          </a:p>
          <a:p>
            <a:pPr>
              <a:spcAft>
                <a:spcPts val="800"/>
              </a:spcAft>
              <a:defRPr sz="1600"/>
            </a:pPr>
            <a:r>
              <a:rPr dirty="0"/>
              <a:t>• Strategic HR recommendations</a:t>
            </a:r>
          </a:p>
          <a:p>
            <a:pPr>
              <a:spcAft>
                <a:spcPts val="800"/>
              </a:spcAft>
              <a:defRPr sz="1600"/>
            </a:pPr>
            <a:r>
              <a:rPr dirty="0"/>
              <a:t>• Cross-functional leadership</a:t>
            </a:r>
          </a:p>
          <a:p>
            <a:pPr>
              <a:spcAft>
                <a:spcPts val="800"/>
              </a:spcAft>
              <a:defRPr sz="1600"/>
            </a:pPr>
            <a:r>
              <a:rPr dirty="0"/>
              <a:t>• Budget planning &amp; resource allocation</a:t>
            </a:r>
          </a:p>
          <a:p>
            <a:pPr>
              <a:spcAft>
                <a:spcPts val="800"/>
              </a:spcAft>
              <a:defRPr sz="1600"/>
            </a:pPr>
            <a:r>
              <a:rPr dirty="0"/>
              <a:t>• Stakeholder management</a:t>
            </a:r>
          </a:p>
        </p:txBody>
      </p:sp>
      <p:pic>
        <p:nvPicPr>
          <p:cNvPr id="6" name="Picture 5">
            <a:extLst>
              <a:ext uri="{FF2B5EF4-FFF2-40B4-BE49-F238E27FC236}">
                <a16:creationId xmlns:a16="http://schemas.microsoft.com/office/drawing/2014/main" id="{45782FE6-7329-6907-ABC6-B797402A0570}"/>
              </a:ext>
            </a:extLst>
          </p:cNvPr>
          <p:cNvPicPr>
            <a:picLocks noChangeAspect="1"/>
          </p:cNvPicPr>
          <p:nvPr/>
        </p:nvPicPr>
        <p:blipFill>
          <a:blip r:embed="rId3"/>
          <a:stretch>
            <a:fillRect/>
          </a:stretch>
        </p:blipFill>
        <p:spPr>
          <a:xfrm>
            <a:off x="4572000" y="1815638"/>
            <a:ext cx="4321505" cy="322672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74320"/>
            <a:ext cx="8223726" cy="584775"/>
          </a:xfrm>
          <a:prstGeom prst="rect">
            <a:avLst/>
          </a:prstGeom>
          <a:noFill/>
        </p:spPr>
        <p:txBody>
          <a:bodyPr wrap="none">
            <a:spAutoFit/>
          </a:bodyPr>
          <a:lstStyle/>
          <a:p>
            <a:pPr>
              <a:defRPr sz="3600" b="1">
                <a:solidFill>
                  <a:srgbClr val="1F3A60"/>
                </a:solidFill>
              </a:defRPr>
            </a:pPr>
            <a:r>
              <a:rPr sz="3200" dirty="0"/>
              <a:t>Artifact #4: Dispute Resolution &amp; Legal Analysis</a:t>
            </a:r>
          </a:p>
        </p:txBody>
      </p:sp>
      <p:sp>
        <p:nvSpPr>
          <p:cNvPr id="3" name="TextBox 2"/>
          <p:cNvSpPr txBox="1"/>
          <p:nvPr/>
        </p:nvSpPr>
        <p:spPr>
          <a:xfrm>
            <a:off x="457200" y="914400"/>
            <a:ext cx="8229600" cy="365760"/>
          </a:xfrm>
          <a:prstGeom prst="rect">
            <a:avLst/>
          </a:prstGeom>
          <a:noFill/>
        </p:spPr>
        <p:txBody>
          <a:bodyPr wrap="none">
            <a:spAutoFit/>
          </a:bodyPr>
          <a:lstStyle/>
          <a:p>
            <a:pPr>
              <a:defRPr sz="1800" i="1">
                <a:solidFill>
                  <a:srgbClr val="008080"/>
                </a:solidFill>
              </a:defRPr>
            </a:pPr>
            <a:r>
              <a:t>Course: HRMT411 - Mandatory Arbitration Analysis</a:t>
            </a:r>
          </a:p>
        </p:txBody>
      </p:sp>
      <p:sp>
        <p:nvSpPr>
          <p:cNvPr id="4" name="TextBox 3"/>
          <p:cNvSpPr txBox="1"/>
          <p:nvPr/>
        </p:nvSpPr>
        <p:spPr>
          <a:xfrm>
            <a:off x="457200" y="1463040"/>
            <a:ext cx="4114800" cy="4572000"/>
          </a:xfrm>
          <a:prstGeom prst="rect">
            <a:avLst/>
          </a:prstGeom>
          <a:noFill/>
        </p:spPr>
        <p:txBody>
          <a:bodyPr wrap="square">
            <a:spAutoFit/>
          </a:bodyPr>
          <a:lstStyle/>
          <a:p>
            <a:pPr>
              <a:spcAft>
                <a:spcPts val="1000"/>
              </a:spcAft>
              <a:defRPr sz="2000" b="1">
                <a:solidFill>
                  <a:srgbClr val="1F3A60"/>
                </a:solidFill>
              </a:defRPr>
            </a:pPr>
            <a:r>
              <a:t>Strategic Decision-Making:</a:t>
            </a:r>
          </a:p>
          <a:p>
            <a:pPr>
              <a:spcAft>
                <a:spcPts val="800"/>
              </a:spcAft>
              <a:defRPr sz="1600"/>
            </a:pPr>
            <a:r>
              <a:t>• Analyzed arbitration vs. litigation pros/cons</a:t>
            </a:r>
          </a:p>
          <a:p>
            <a:pPr>
              <a:spcAft>
                <a:spcPts val="800"/>
              </a:spcAft>
              <a:defRPr sz="1600"/>
            </a:pPr>
            <a:r>
              <a:t>• Evaluated Federal Arbitration Act (FAA) compliance</a:t>
            </a:r>
          </a:p>
          <a:p>
            <a:pPr>
              <a:spcAft>
                <a:spcPts val="800"/>
              </a:spcAft>
              <a:defRPr sz="1600"/>
            </a:pPr>
            <a:r>
              <a:t>• Assessed public perception &amp; organizational risk</a:t>
            </a:r>
          </a:p>
          <a:p>
            <a:pPr>
              <a:spcAft>
                <a:spcPts val="800"/>
              </a:spcAft>
              <a:defRPr sz="1600"/>
            </a:pPr>
            <a:r>
              <a:t>• Recommended modified arbitration policy</a:t>
            </a:r>
          </a:p>
          <a:p>
            <a:pPr>
              <a:spcAft>
                <a:spcPts val="800"/>
              </a:spcAft>
              <a:defRPr sz="1600"/>
            </a:pPr>
            <a:r>
              <a:t>• Balanced cost savings with employee trust</a:t>
            </a:r>
          </a:p>
        </p:txBody>
      </p:sp>
      <p:pic>
        <p:nvPicPr>
          <p:cNvPr id="7" name="Picture 6">
            <a:extLst>
              <a:ext uri="{FF2B5EF4-FFF2-40B4-BE49-F238E27FC236}">
                <a16:creationId xmlns:a16="http://schemas.microsoft.com/office/drawing/2014/main" id="{CF826CB8-41C2-E305-9F2C-A8D519834E1A}"/>
              </a:ext>
            </a:extLst>
          </p:cNvPr>
          <p:cNvPicPr>
            <a:picLocks noChangeAspect="1"/>
          </p:cNvPicPr>
          <p:nvPr/>
        </p:nvPicPr>
        <p:blipFill>
          <a:blip r:embed="rId3"/>
          <a:stretch>
            <a:fillRect/>
          </a:stretch>
        </p:blipFill>
        <p:spPr>
          <a:xfrm>
            <a:off x="4572000" y="1463040"/>
            <a:ext cx="4114800" cy="469957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74320"/>
            <a:ext cx="8229600" cy="640080"/>
          </a:xfrm>
          <a:prstGeom prst="rect">
            <a:avLst/>
          </a:prstGeom>
          <a:noFill/>
        </p:spPr>
        <p:txBody>
          <a:bodyPr wrap="none">
            <a:spAutoFit/>
          </a:bodyPr>
          <a:lstStyle/>
          <a:p>
            <a:pPr>
              <a:defRPr sz="3200" b="1">
                <a:solidFill>
                  <a:srgbClr val="1F3A60"/>
                </a:solidFill>
              </a:defRPr>
            </a:pPr>
            <a:r>
              <a:t>Integration of Academic &amp; Professional Learning</a:t>
            </a:r>
          </a:p>
        </p:txBody>
      </p:sp>
      <p:sp>
        <p:nvSpPr>
          <p:cNvPr id="3" name="TextBox 2"/>
          <p:cNvSpPr txBox="1"/>
          <p:nvPr/>
        </p:nvSpPr>
        <p:spPr>
          <a:xfrm>
            <a:off x="457200" y="1097280"/>
            <a:ext cx="8229600" cy="5029200"/>
          </a:xfrm>
          <a:prstGeom prst="rect">
            <a:avLst/>
          </a:prstGeom>
          <a:noFill/>
        </p:spPr>
        <p:txBody>
          <a:bodyPr wrap="square">
            <a:spAutoFit/>
          </a:bodyPr>
          <a:lstStyle/>
          <a:p>
            <a:pPr>
              <a:spcAft>
                <a:spcPts val="1200"/>
              </a:spcAft>
              <a:defRPr sz="2200" b="1">
                <a:solidFill>
                  <a:srgbClr val="008080"/>
                </a:solidFill>
              </a:defRPr>
            </a:pPr>
            <a:r>
              <a:rPr dirty="0"/>
              <a:t>Core Skills Developed:</a:t>
            </a:r>
          </a:p>
          <a:p>
            <a:pPr>
              <a:spcAft>
                <a:spcPts val="400"/>
              </a:spcAft>
              <a:defRPr sz="1800" b="1">
                <a:solidFill>
                  <a:srgbClr val="1F3A60"/>
                </a:solidFill>
              </a:defRPr>
            </a:pPr>
            <a:r>
              <a:rPr dirty="0"/>
              <a:t>Strategic Thinking</a:t>
            </a:r>
          </a:p>
          <a:p>
            <a:pPr>
              <a:spcAft>
                <a:spcPts val="1000"/>
              </a:spcAft>
              <a:defRPr sz="1500">
                <a:solidFill>
                  <a:srgbClr val="323232"/>
                </a:solidFill>
              </a:defRPr>
            </a:pPr>
            <a:r>
              <a:rPr dirty="0"/>
              <a:t>  Aligning HR initiatives with business objectives</a:t>
            </a:r>
          </a:p>
          <a:p>
            <a:pPr>
              <a:spcAft>
                <a:spcPts val="400"/>
              </a:spcAft>
              <a:defRPr sz="1800" b="1">
                <a:solidFill>
                  <a:srgbClr val="1F3A60"/>
                </a:solidFill>
              </a:defRPr>
            </a:pPr>
            <a:r>
              <a:rPr dirty="0"/>
              <a:t>Data Analytics</a:t>
            </a:r>
          </a:p>
          <a:p>
            <a:pPr>
              <a:spcAft>
                <a:spcPts val="1000"/>
              </a:spcAft>
              <a:defRPr sz="1500">
                <a:solidFill>
                  <a:srgbClr val="323232"/>
                </a:solidFill>
              </a:defRPr>
            </a:pPr>
            <a:r>
              <a:rPr dirty="0"/>
              <a:t>  Using metrics to drive decision-making and demonstrate ROI</a:t>
            </a:r>
          </a:p>
          <a:p>
            <a:pPr>
              <a:spcAft>
                <a:spcPts val="400"/>
              </a:spcAft>
              <a:defRPr sz="1800" b="1">
                <a:solidFill>
                  <a:srgbClr val="1F3A60"/>
                </a:solidFill>
              </a:defRPr>
            </a:pPr>
            <a:r>
              <a:rPr dirty="0"/>
              <a:t>Ethical Leadership</a:t>
            </a:r>
          </a:p>
          <a:p>
            <a:pPr>
              <a:spcAft>
                <a:spcPts val="1000"/>
              </a:spcAft>
              <a:defRPr sz="1500">
                <a:solidFill>
                  <a:srgbClr val="323232"/>
                </a:solidFill>
              </a:defRPr>
            </a:pPr>
            <a:r>
              <a:rPr dirty="0"/>
              <a:t>  Balancing organizational needs with employee welfare</a:t>
            </a:r>
          </a:p>
          <a:p>
            <a:pPr>
              <a:spcAft>
                <a:spcPts val="400"/>
              </a:spcAft>
              <a:defRPr sz="1800" b="1">
                <a:solidFill>
                  <a:srgbClr val="1F3A60"/>
                </a:solidFill>
              </a:defRPr>
            </a:pPr>
            <a:r>
              <a:rPr dirty="0"/>
              <a:t>Professional Communication</a:t>
            </a:r>
          </a:p>
          <a:p>
            <a:pPr>
              <a:spcAft>
                <a:spcPts val="1000"/>
              </a:spcAft>
              <a:defRPr sz="1500">
                <a:solidFill>
                  <a:srgbClr val="323232"/>
                </a:solidFill>
              </a:defRPr>
            </a:pPr>
            <a:r>
              <a:rPr dirty="0"/>
              <a:t>  Influencing stakeholders at all organizational levels</a:t>
            </a:r>
          </a:p>
          <a:p>
            <a:pPr>
              <a:spcAft>
                <a:spcPts val="400"/>
              </a:spcAft>
              <a:defRPr sz="1800" b="1">
                <a:solidFill>
                  <a:srgbClr val="1F3A60"/>
                </a:solidFill>
              </a:defRPr>
            </a:pPr>
            <a:r>
              <a:rPr dirty="0"/>
              <a:t>Lifelong Learning</a:t>
            </a:r>
          </a:p>
          <a:p>
            <a:pPr>
              <a:spcAft>
                <a:spcPts val="1000"/>
              </a:spcAft>
              <a:defRPr sz="1500">
                <a:solidFill>
                  <a:srgbClr val="323232"/>
                </a:solidFill>
              </a:defRPr>
            </a:pPr>
            <a:r>
              <a:rPr dirty="0"/>
              <a:t>  Continuous professional development and industry awareness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74320"/>
            <a:ext cx="8229600" cy="640080"/>
          </a:xfrm>
          <a:prstGeom prst="rect">
            <a:avLst/>
          </a:prstGeom>
          <a:noFill/>
        </p:spPr>
        <p:txBody>
          <a:bodyPr wrap="none">
            <a:spAutoFit/>
          </a:bodyPr>
          <a:lstStyle/>
          <a:p>
            <a:pPr>
              <a:defRPr sz="3600" b="1">
                <a:solidFill>
                  <a:srgbClr val="1F3A60"/>
                </a:solidFill>
              </a:defRPr>
            </a:pPr>
            <a:r>
              <a:t>Professional Skills &amp; Technical Competencies</a:t>
            </a:r>
          </a:p>
        </p:txBody>
      </p:sp>
      <p:sp>
        <p:nvSpPr>
          <p:cNvPr id="3" name="TextBox 2"/>
          <p:cNvSpPr txBox="1"/>
          <p:nvPr/>
        </p:nvSpPr>
        <p:spPr>
          <a:xfrm>
            <a:off x="457200" y="1097280"/>
            <a:ext cx="4114800" cy="5029200"/>
          </a:xfrm>
          <a:prstGeom prst="rect">
            <a:avLst/>
          </a:prstGeom>
          <a:noFill/>
        </p:spPr>
        <p:txBody>
          <a:bodyPr wrap="square">
            <a:spAutoFit/>
          </a:bodyPr>
          <a:lstStyle/>
          <a:p>
            <a:pPr>
              <a:spcAft>
                <a:spcPts val="1000"/>
              </a:spcAft>
              <a:defRPr sz="2200" b="1">
                <a:solidFill>
                  <a:srgbClr val="008080"/>
                </a:solidFill>
              </a:defRPr>
            </a:pPr>
            <a:r>
              <a:t>Technical Skills</a:t>
            </a:r>
          </a:p>
          <a:p>
            <a:pPr>
              <a:spcAft>
                <a:spcPts val="800"/>
              </a:spcAft>
              <a:defRPr sz="1500"/>
            </a:pPr>
            <a:r>
              <a:t>✓ HRIS Systems (Workday, SAP SuccessFactors)</a:t>
            </a:r>
          </a:p>
          <a:p>
            <a:pPr>
              <a:spcAft>
                <a:spcPts val="800"/>
              </a:spcAft>
              <a:defRPr sz="1500"/>
            </a:pPr>
            <a:r>
              <a:t>✓ HR Analytics &amp; Reporting</a:t>
            </a:r>
          </a:p>
          <a:p>
            <a:pPr>
              <a:spcAft>
                <a:spcPts val="800"/>
              </a:spcAft>
              <a:defRPr sz="1500"/>
            </a:pPr>
            <a:r>
              <a:t>✓ Applicant Tracking Systems (ATS)</a:t>
            </a:r>
          </a:p>
          <a:p>
            <a:pPr>
              <a:spcAft>
                <a:spcPts val="800"/>
              </a:spcAft>
              <a:defRPr sz="1500"/>
            </a:pPr>
            <a:r>
              <a:t>✓ Performance Management Software</a:t>
            </a:r>
          </a:p>
          <a:p>
            <a:pPr>
              <a:spcAft>
                <a:spcPts val="800"/>
              </a:spcAft>
              <a:defRPr sz="1500"/>
            </a:pPr>
            <a:r>
              <a:t>✓ Compliance &amp; Legal Knowledge</a:t>
            </a:r>
          </a:p>
          <a:p>
            <a:pPr>
              <a:spcAft>
                <a:spcPts val="800"/>
              </a:spcAft>
              <a:defRPr sz="1500"/>
            </a:pPr>
            <a:r>
              <a:t>✓ Workforce Planning Tools</a:t>
            </a:r>
          </a:p>
        </p:txBody>
      </p:sp>
      <p:sp>
        <p:nvSpPr>
          <p:cNvPr id="4" name="TextBox 3"/>
          <p:cNvSpPr txBox="1"/>
          <p:nvPr/>
        </p:nvSpPr>
        <p:spPr>
          <a:xfrm>
            <a:off x="4754880" y="1097280"/>
            <a:ext cx="3931920" cy="5029200"/>
          </a:xfrm>
          <a:prstGeom prst="rect">
            <a:avLst/>
          </a:prstGeom>
          <a:noFill/>
        </p:spPr>
        <p:txBody>
          <a:bodyPr wrap="square">
            <a:spAutoFit/>
          </a:bodyPr>
          <a:lstStyle/>
          <a:p>
            <a:pPr>
              <a:spcAft>
                <a:spcPts val="1000"/>
              </a:spcAft>
              <a:defRPr sz="2200" b="1">
                <a:solidFill>
                  <a:srgbClr val="FF8C00"/>
                </a:solidFill>
              </a:defRPr>
            </a:pPr>
            <a:r>
              <a:t>Leadership &amp; Soft Skills</a:t>
            </a:r>
          </a:p>
          <a:p>
            <a:pPr>
              <a:spcAft>
                <a:spcPts val="800"/>
              </a:spcAft>
              <a:defRPr sz="1500"/>
            </a:pPr>
            <a:r>
              <a:t>★ Strategic Business Partnership</a:t>
            </a:r>
          </a:p>
          <a:p>
            <a:pPr>
              <a:spcAft>
                <a:spcPts val="800"/>
              </a:spcAft>
              <a:defRPr sz="1500"/>
            </a:pPr>
            <a:r>
              <a:t>★ Change Management</a:t>
            </a:r>
          </a:p>
          <a:p>
            <a:pPr>
              <a:spcAft>
                <a:spcPts val="800"/>
              </a:spcAft>
              <a:defRPr sz="1500"/>
            </a:pPr>
            <a:r>
              <a:t>★ Conflict Resolution</a:t>
            </a:r>
          </a:p>
          <a:p>
            <a:pPr>
              <a:spcAft>
                <a:spcPts val="800"/>
              </a:spcAft>
              <a:defRPr sz="1500"/>
            </a:pPr>
            <a:r>
              <a:t>★ Executive Communication</a:t>
            </a:r>
          </a:p>
          <a:p>
            <a:pPr>
              <a:spcAft>
                <a:spcPts val="800"/>
              </a:spcAft>
              <a:defRPr sz="1500"/>
            </a:pPr>
            <a:r>
              <a:t>★ Talent Development</a:t>
            </a:r>
          </a:p>
          <a:p>
            <a:pPr>
              <a:spcAft>
                <a:spcPts val="800"/>
              </a:spcAft>
              <a:defRPr sz="1500"/>
            </a:pPr>
            <a:r>
              <a:t>★ Emotional Intelligence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394</TotalTime>
  <Words>2714</Words>
  <Application>Microsoft Office PowerPoint</Application>
  <PresentationFormat>On-screen Show (4:3)</PresentationFormat>
  <Paragraphs>264</Paragraphs>
  <Slides>14</Slides>
  <Notes>14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Waterman, Brice</cp:lastModifiedBy>
  <cp:revision>7</cp:revision>
  <dcterms:created xsi:type="dcterms:W3CDTF">2013-01-27T09:14:16Z</dcterms:created>
  <dcterms:modified xsi:type="dcterms:W3CDTF">2026-01-09T00:42:08Z</dcterms:modified>
  <cp:category/>
</cp:coreProperties>
</file>